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7" r:id="rId2"/>
    <p:sldId id="281" r:id="rId3"/>
    <p:sldId id="262" r:id="rId4"/>
    <p:sldId id="294" r:id="rId5"/>
    <p:sldId id="300" r:id="rId6"/>
    <p:sldId id="296" r:id="rId7"/>
    <p:sldId id="272" r:id="rId8"/>
    <p:sldId id="287" r:id="rId9"/>
    <p:sldId id="303" r:id="rId10"/>
    <p:sldId id="273" r:id="rId11"/>
    <p:sldId id="304" r:id="rId12"/>
    <p:sldId id="305" r:id="rId13"/>
    <p:sldId id="307" r:id="rId14"/>
    <p:sldId id="266" r:id="rId15"/>
    <p:sldId id="310" r:id="rId16"/>
    <p:sldId id="311" r:id="rId17"/>
    <p:sldId id="312" r:id="rId18"/>
    <p:sldId id="292" r:id="rId19"/>
    <p:sldId id="317" r:id="rId20"/>
    <p:sldId id="313" r:id="rId21"/>
    <p:sldId id="289" r:id="rId22"/>
    <p:sldId id="274" r:id="rId23"/>
    <p:sldId id="318" r:id="rId24"/>
    <p:sldId id="319" r:id="rId25"/>
    <p:sldId id="320" r:id="rId26"/>
    <p:sldId id="315" r:id="rId27"/>
    <p:sldId id="316" r:id="rId28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AAF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563" autoAdjust="0"/>
    <p:restoredTop sz="94660"/>
  </p:normalViewPr>
  <p:slideViewPr>
    <p:cSldViewPr snapToGrid="0">
      <p:cViewPr varScale="1">
        <p:scale>
          <a:sx n="78" d="100"/>
          <a:sy n="78" d="100"/>
        </p:scale>
        <p:origin x="-461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7EFDD4D-33C0-48F2-AC92-203A9AE66063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65AE8BD-350F-4B68-A365-42D5617B75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AE8BD-350F-4B68-A365-42D5617B751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AE8BD-350F-4B68-A365-42D5617B7518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5AE8BD-350F-4B68-A365-42D5617B7518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436259" y="6581001"/>
            <a:ext cx="66996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i="1" dirty="0" smtClean="0">
                <a:solidFill>
                  <a:srgbClr val="FFFFFF"/>
                </a:solidFill>
              </a:rPr>
              <a:t>Creating a Safer and Healthier World by Advancing the Science</a:t>
            </a:r>
            <a:r>
              <a:rPr lang="en-US" sz="1200" dirty="0" smtClean="0">
                <a:solidFill>
                  <a:srgbClr val="FFFFFF"/>
                </a:solidFill>
              </a:rPr>
              <a:t> </a:t>
            </a:r>
            <a:r>
              <a:rPr lang="en-US" sz="1200" i="1" dirty="0" smtClean="0">
                <a:solidFill>
                  <a:srgbClr val="FFFFFF"/>
                </a:solidFill>
              </a:rPr>
              <a:t>and Increasing the Impact of Toxicology</a:t>
            </a:r>
            <a:endParaRPr lang="en-US" sz="1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76639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25075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002393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7745199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966987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9831182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32981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574344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492104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0707916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C94CF-F0E3-034E-A0AE-4A0A40D16ADF}" type="datetimeFigureOut">
              <a:rPr lang="en-US" smtClean="0"/>
              <a:pPr/>
              <a:t>11/18/2015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77421B-4B30-824C-80E7-6D25DE9CF0C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369584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ackground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5682" y="1143000"/>
            <a:ext cx="7781118" cy="9446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5682" y="2102946"/>
            <a:ext cx="7781118" cy="43276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05682" y="6522926"/>
            <a:ext cx="864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C94CF-F0E3-034E-A0AE-4A0A40D16ADF}" type="datetimeFigureOut">
              <a:rPr lang="en-US" smtClean="0"/>
              <a:pPr/>
              <a:t>11/18/2015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39757" y="6505330"/>
            <a:ext cx="76484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i="1" dirty="0" smtClean="0"/>
              <a:t>Creating a Safer and Healthier World by Advancing the Science</a:t>
            </a:r>
            <a:r>
              <a:rPr lang="en-US" dirty="0" smtClean="0"/>
              <a:t> </a:t>
            </a:r>
            <a:r>
              <a:rPr lang="en-US" i="1" dirty="0" smtClean="0"/>
              <a:t>and Increasing the Impact of Toxicology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22760" y="6522926"/>
            <a:ext cx="8640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977421B-4B30-824C-80E7-6D25DE9CF0C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675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rgbClr val="17375E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Predicting </a:t>
            </a:r>
            <a:r>
              <a:rPr lang="en-US" i="1" dirty="0" smtClean="0"/>
              <a:t>in vivo </a:t>
            </a:r>
            <a:r>
              <a:rPr lang="en-US" dirty="0" smtClean="0"/>
              <a:t>Toxicity:</a:t>
            </a:r>
            <a:br>
              <a:rPr lang="en-US" dirty="0" smtClean="0"/>
            </a:br>
            <a:r>
              <a:rPr lang="en-US" dirty="0" smtClean="0"/>
              <a:t>Beyond Modeling?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Russ Naven</a:t>
            </a:r>
          </a:p>
          <a:p>
            <a:r>
              <a:rPr lang="en-US" dirty="0" smtClean="0"/>
              <a:t>November 20</a:t>
            </a:r>
            <a:r>
              <a:rPr lang="en-US" baseline="30000" dirty="0" smtClean="0"/>
              <a:t>th</a:t>
            </a:r>
            <a:r>
              <a:rPr lang="en-US" dirty="0" smtClean="0"/>
              <a:t>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2629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35296" y="6593193"/>
            <a:ext cx="40017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Muthas </a:t>
            </a:r>
            <a:r>
              <a:rPr lang="en-US" sz="120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Med</a:t>
            </a:r>
            <a:r>
              <a:rPr lang="en-US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Chem. Commun., 2013, 4, 1058</a:t>
            </a:r>
          </a:p>
        </p:txBody>
      </p:sp>
      <p:sp>
        <p:nvSpPr>
          <p:cNvPr id="29" name="Title 1"/>
          <p:cNvSpPr>
            <a:spLocks noGrp="1"/>
          </p:cNvSpPr>
          <p:nvPr>
            <p:ph type="title"/>
          </p:nvPr>
        </p:nvSpPr>
        <p:spPr>
          <a:xfrm>
            <a:off x="268224" y="1358754"/>
            <a:ext cx="8680704" cy="944628"/>
          </a:xfrm>
        </p:spPr>
        <p:txBody>
          <a:bodyPr>
            <a:noAutofit/>
          </a:bodyPr>
          <a:lstStyle/>
          <a:p>
            <a:r>
              <a:rPr lang="en-US" sz="3600" dirty="0" smtClean="0"/>
              <a:t>AZ Study: What Features Are Predictive of Preclinical Survival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5682" y="2702102"/>
            <a:ext cx="3953994" cy="3728473"/>
          </a:xfrm>
        </p:spPr>
        <p:txBody>
          <a:bodyPr/>
          <a:lstStyle/>
          <a:p>
            <a:r>
              <a:rPr lang="en-US" dirty="0" smtClean="0"/>
              <a:t>Different profile to Pfizer study:</a:t>
            </a:r>
          </a:p>
        </p:txBody>
      </p:sp>
      <p:pic>
        <p:nvPicPr>
          <p:cNvPr id="460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345" y="2606352"/>
            <a:ext cx="3520095" cy="350862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424272" y="2830049"/>
            <a:ext cx="1286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Toxicity Odds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7036" y="4428926"/>
            <a:ext cx="1924050" cy="8001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7554351" y="5627077"/>
            <a:ext cx="675249" cy="39389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558759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804" y="1143000"/>
            <a:ext cx="8131996" cy="944628"/>
          </a:xfrm>
        </p:spPr>
        <p:txBody>
          <a:bodyPr>
            <a:normAutofit/>
          </a:bodyPr>
          <a:lstStyle/>
          <a:p>
            <a:r>
              <a:rPr lang="en-US" dirty="0" smtClean="0"/>
              <a:t>Results from A Pan-</a:t>
            </a:r>
            <a:r>
              <a:rPr lang="en-US" dirty="0" err="1" smtClean="0"/>
              <a:t>Pharma</a:t>
            </a:r>
            <a:r>
              <a:rPr lang="en-US" dirty="0" smtClean="0"/>
              <a:t>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from AZ, Eli Lilly, GSK and Pfizer</a:t>
            </a:r>
          </a:p>
          <a:p>
            <a:r>
              <a:rPr lang="en-US" dirty="0" smtClean="0"/>
              <a:t> Focus on preclinical survival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28162" y="6563289"/>
            <a:ext cx="47158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Waring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 al, Nature Reviews Drug Discovery 14, 475, 2015 </a:t>
            </a:r>
          </a:p>
        </p:txBody>
      </p:sp>
      <p:pic>
        <p:nvPicPr>
          <p:cNvPr id="6963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41494" y="3415919"/>
            <a:ext cx="5579189" cy="2940144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497" y="5293936"/>
            <a:ext cx="3862387" cy="105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Computational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2063" y="2197573"/>
            <a:ext cx="8209052" cy="4017193"/>
          </a:xfrm>
        </p:spPr>
        <p:txBody>
          <a:bodyPr>
            <a:normAutofit/>
          </a:bodyPr>
          <a:lstStyle/>
          <a:p>
            <a:r>
              <a:rPr lang="en-US" sz="3000" dirty="0" smtClean="0"/>
              <a:t>Are useful in that they identify broad </a:t>
            </a:r>
            <a:r>
              <a:rPr lang="en-US" sz="3000" dirty="0" err="1" smtClean="0"/>
              <a:t>physico</a:t>
            </a:r>
            <a:r>
              <a:rPr lang="en-US" sz="3000" dirty="0" smtClean="0"/>
              <a:t>-chemical features associated with toxicity</a:t>
            </a:r>
          </a:p>
          <a:p>
            <a:pPr lvl="1"/>
            <a:r>
              <a:rPr lang="en-US" sz="2600" dirty="0" smtClean="0"/>
              <a:t>Often related to exposure</a:t>
            </a:r>
          </a:p>
          <a:p>
            <a:pPr lvl="2"/>
            <a:r>
              <a:rPr lang="en-US" sz="2200" dirty="0" smtClean="0"/>
              <a:t>These properties applicable across all chemical space</a:t>
            </a:r>
          </a:p>
          <a:p>
            <a:pPr lvl="2"/>
            <a:r>
              <a:rPr lang="en-US" sz="2200" dirty="0" smtClean="0"/>
              <a:t>Unlikely to identify biological descriptors/mechanisms</a:t>
            </a:r>
          </a:p>
          <a:p>
            <a:pPr lvl="1"/>
            <a:r>
              <a:rPr lang="en-US" sz="2600" dirty="0" smtClean="0"/>
              <a:t>Only applicable to certain subclasses of compounds</a:t>
            </a:r>
          </a:p>
          <a:p>
            <a:pPr lvl="1"/>
            <a:endParaRPr lang="en-US" sz="800" dirty="0" smtClean="0"/>
          </a:p>
          <a:p>
            <a:pPr>
              <a:buNone/>
            </a:pPr>
            <a:r>
              <a:rPr lang="en-US" sz="3000" i="1" dirty="0" smtClean="0">
                <a:sym typeface="Symbol"/>
              </a:rPr>
              <a:t> The u</a:t>
            </a:r>
            <a:r>
              <a:rPr lang="en-US" sz="3000" i="1" dirty="0" smtClean="0"/>
              <a:t>tility of computational analyses is in the identification of toxicological knowledge gaps!</a:t>
            </a:r>
            <a:endParaRPr lang="en-US" sz="2600" i="1" dirty="0" smtClean="0"/>
          </a:p>
          <a:p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7675" y="1143000"/>
            <a:ext cx="8661116" cy="944628"/>
          </a:xfrm>
        </p:spPr>
        <p:txBody>
          <a:bodyPr>
            <a:normAutofit fontScale="90000"/>
          </a:bodyPr>
          <a:lstStyle/>
          <a:p>
            <a:r>
              <a:rPr lang="en-US" sz="3800" dirty="0" smtClean="0"/>
              <a:t>Understanding Liabilities in Acidic Compounds</a:t>
            </a:r>
            <a:endParaRPr lang="en-US" sz="3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306" y="2102946"/>
            <a:ext cx="8450494" cy="43276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Hypothesis: </a:t>
            </a:r>
            <a:r>
              <a:rPr lang="en-US" sz="2400" i="1" dirty="0" smtClean="0"/>
              <a:t>in vivo </a:t>
            </a:r>
            <a:r>
              <a:rPr lang="en-US" sz="2400" dirty="0" smtClean="0"/>
              <a:t>toxicity of acidic compounds may be masked in </a:t>
            </a:r>
            <a:r>
              <a:rPr lang="en-US" sz="2400" i="1" dirty="0" smtClean="0"/>
              <a:t>in vitro </a:t>
            </a:r>
            <a:r>
              <a:rPr lang="en-US" sz="2400" dirty="0" smtClean="0"/>
              <a:t>assays owing to protein binding to assay serum</a:t>
            </a:r>
            <a:endParaRPr lang="en-US" sz="2400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945" y="3293862"/>
            <a:ext cx="8736580" cy="3154225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581001"/>
            <a:ext cx="44281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Satoko </a:t>
            </a:r>
            <a:r>
              <a:rPr lang="en-US" sz="1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Kakiuchi</a:t>
            </a:r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-Kiyota, The Toxicologist (SOT) 2015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Toxicity is </a:t>
            </a:r>
            <a:r>
              <a:rPr lang="en-US" dirty="0" err="1" smtClean="0"/>
              <a:t>Multifactorial</a:t>
            </a:r>
            <a:r>
              <a:rPr lang="en-US" dirty="0" smtClean="0"/>
              <a:t>: </a:t>
            </a:r>
            <a:r>
              <a:rPr lang="en-US" dirty="0" err="1" smtClean="0"/>
              <a:t>Nefazodone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72" y="2061850"/>
            <a:ext cx="8515710" cy="432763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Potent 5-HT</a:t>
            </a:r>
            <a:r>
              <a:rPr lang="en-US" baseline="-25000" dirty="0" smtClean="0"/>
              <a:t>2A</a:t>
            </a:r>
            <a:r>
              <a:rPr lang="en-US" dirty="0" smtClean="0"/>
              <a:t> receptor antagonist and antidepressant</a:t>
            </a:r>
            <a:endParaRPr lang="en-US" dirty="0"/>
          </a:p>
          <a:p>
            <a:pPr>
              <a:lnSpc>
                <a:spcPct val="120000"/>
              </a:lnSpc>
            </a:pPr>
            <a:r>
              <a:rPr lang="en-US" dirty="0" smtClean="0"/>
              <a:t>Withdrawn 2003 for very rare, but severe, liver toxicity</a:t>
            </a:r>
          </a:p>
          <a:p>
            <a:pPr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Has multiple safety liabilities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Contains structural alert (aniline)</a:t>
            </a:r>
            <a:r>
              <a:rPr lang="en-US" baseline="30000" dirty="0" smtClean="0"/>
              <a:t>1</a:t>
            </a:r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dirty="0"/>
              <a:t>Metabolic </a:t>
            </a:r>
            <a:r>
              <a:rPr lang="en-US" dirty="0" smtClean="0"/>
              <a:t>liabilities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Inhibitor </a:t>
            </a:r>
            <a:r>
              <a:rPr lang="en-US" dirty="0"/>
              <a:t>bile-salt export </a:t>
            </a:r>
            <a:r>
              <a:rPr lang="en-US" dirty="0" smtClean="0"/>
              <a:t>pump</a:t>
            </a:r>
            <a:r>
              <a:rPr lang="en-US" baseline="30000" dirty="0"/>
              <a:t>3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Cytotoxic</a:t>
            </a:r>
            <a:r>
              <a:rPr lang="en-US" baseline="30000" dirty="0"/>
              <a:t>4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Mitochondrial dysfunction</a:t>
            </a:r>
            <a:r>
              <a:rPr lang="en-US" baseline="30000" dirty="0"/>
              <a:t>4</a:t>
            </a:r>
            <a:endParaRPr lang="en-US" dirty="0" smtClean="0"/>
          </a:p>
          <a:p>
            <a:pPr lvl="1">
              <a:lnSpc>
                <a:spcPct val="120000"/>
              </a:lnSpc>
              <a:spcBef>
                <a:spcPts val="400"/>
              </a:spcBef>
            </a:pPr>
            <a:r>
              <a:rPr lang="en-US" dirty="0" smtClean="0"/>
              <a:t>High dose: &gt;200mg/day</a:t>
            </a:r>
          </a:p>
          <a:p>
            <a:pPr lvl="1">
              <a:spcBef>
                <a:spcPts val="400"/>
              </a:spcBef>
            </a:pPr>
            <a:endParaRPr lang="en-US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5294118" y="5567155"/>
            <a:ext cx="3438762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Refs</a:t>
            </a: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Stepan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Chem. Res. Toxic., 2011, 24, 1345-1410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Kalgutkar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en-US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al.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Drug Metab. Disp., 2005, 33, 243-253</a:t>
            </a:r>
            <a:b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Kostrubsky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Toxicol. Sci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2006, 90, 451-459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Dykens </a:t>
            </a:r>
            <a:r>
              <a:rPr lang="fr-FR" sz="1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</a:t>
            </a:r>
            <a:r>
              <a:rPr lang="fr-FR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fr-F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Toxicol. Sci., 2008, 103, 335-345</a:t>
            </a:r>
            <a:r>
              <a:rPr lang="fr-FR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7019" y="3318553"/>
            <a:ext cx="2637300" cy="1937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5" name="Right Brace 14"/>
          <p:cNvSpPr/>
          <p:nvPr/>
        </p:nvSpPr>
        <p:spPr>
          <a:xfrm>
            <a:off x="5270642" y="3390472"/>
            <a:ext cx="462337" cy="739739"/>
          </a:xfrm>
          <a:prstGeom prst="rightBrace">
            <a:avLst>
              <a:gd name="adj1" fmla="val 21666"/>
              <a:gd name="adj2" fmla="val 3333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V="1">
            <a:off x="5732979" y="3637052"/>
            <a:ext cx="410967" cy="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322941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872" y="2061850"/>
            <a:ext cx="8515710" cy="4327630"/>
          </a:xfrm>
        </p:spPr>
        <p:txBody>
          <a:bodyPr>
            <a:normAutofit/>
          </a:bodyPr>
          <a:lstStyle/>
          <a:p>
            <a:r>
              <a:rPr lang="en-US" sz="2700" dirty="0" smtClean="0"/>
              <a:t>Structurally similar, yet successfully marketed drug</a:t>
            </a:r>
          </a:p>
          <a:p>
            <a:pPr lvl="1"/>
            <a:r>
              <a:rPr lang="en-US" sz="2400" b="1" i="1" dirty="0" smtClean="0"/>
              <a:t>No</a:t>
            </a:r>
            <a:r>
              <a:rPr lang="en-US" sz="2400" dirty="0" smtClean="0"/>
              <a:t> reports of acute </a:t>
            </a:r>
            <a:r>
              <a:rPr lang="en-US" sz="2400" dirty="0" err="1" smtClean="0"/>
              <a:t>hepatotoxicity</a:t>
            </a:r>
            <a:endParaRPr lang="en-US" sz="2400" dirty="0" smtClean="0"/>
          </a:p>
          <a:p>
            <a:r>
              <a:rPr lang="en-US" sz="2700" dirty="0" smtClean="0"/>
              <a:t>Has multiple </a:t>
            </a:r>
            <a:r>
              <a:rPr lang="en-US" sz="2700" i="1" dirty="0" smtClean="0"/>
              <a:t>in vitro </a:t>
            </a:r>
            <a:r>
              <a:rPr lang="en-US" sz="2700" dirty="0" smtClean="0"/>
              <a:t>liabilities</a:t>
            </a:r>
          </a:p>
          <a:p>
            <a:pPr lvl="1"/>
            <a:r>
              <a:rPr lang="en-US" sz="2400" dirty="0" smtClean="0"/>
              <a:t>Contains structural alert (aniline)</a:t>
            </a:r>
            <a:r>
              <a:rPr lang="en-US" sz="2400" baseline="30000" dirty="0" smtClean="0"/>
              <a:t> 1</a:t>
            </a:r>
          </a:p>
          <a:p>
            <a:pPr lvl="1"/>
            <a:r>
              <a:rPr lang="en-US" sz="2400" dirty="0" smtClean="0"/>
              <a:t>Metabolic liabilities</a:t>
            </a:r>
            <a:r>
              <a:rPr lang="en-US" sz="2400" baseline="30000" dirty="0" smtClean="0"/>
              <a:t>2</a:t>
            </a:r>
            <a:endParaRPr lang="en-US" sz="2400" dirty="0" smtClean="0"/>
          </a:p>
          <a:p>
            <a:pPr lvl="1"/>
            <a:r>
              <a:rPr lang="en-US" sz="2400" dirty="0" err="1" smtClean="0"/>
              <a:t>Cytotoxic</a:t>
            </a:r>
            <a:r>
              <a:rPr lang="en-US" sz="2400" dirty="0" smtClean="0"/>
              <a:t> and lysosomotropic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pPr lvl="1"/>
            <a:r>
              <a:rPr lang="en-US" sz="2400" i="1" dirty="0" smtClean="0"/>
              <a:t>Low dose: 10-20 mg/day</a:t>
            </a:r>
          </a:p>
          <a:p>
            <a:pPr lvl="1"/>
            <a:endParaRPr lang="en-US" sz="800" i="1" dirty="0" smtClean="0"/>
          </a:p>
          <a:p>
            <a:pPr>
              <a:buNone/>
            </a:pPr>
            <a:r>
              <a:rPr lang="en-US" sz="2400" i="1" dirty="0" smtClean="0">
                <a:solidFill>
                  <a:srgbClr val="002060"/>
                </a:solidFill>
                <a:sym typeface="Symbol"/>
              </a:rPr>
              <a:t> </a:t>
            </a:r>
            <a:r>
              <a:rPr lang="en-US" sz="2400" i="1" dirty="0" smtClean="0">
                <a:solidFill>
                  <a:srgbClr val="002060"/>
                </a:solidFill>
              </a:rPr>
              <a:t>Can we confidently class </a:t>
            </a:r>
            <a:r>
              <a:rPr lang="en-US" sz="2400" i="1" dirty="0" err="1" smtClean="0">
                <a:solidFill>
                  <a:srgbClr val="002060"/>
                </a:solidFill>
              </a:rPr>
              <a:t>aripiprazole</a:t>
            </a:r>
            <a:r>
              <a:rPr lang="en-US" sz="2400" i="1" dirty="0" smtClean="0">
                <a:solidFill>
                  <a:srgbClr val="002060"/>
                </a:solidFill>
              </a:rPr>
              <a:t> as non-</a:t>
            </a:r>
            <a:r>
              <a:rPr lang="en-US" sz="2400" i="1" dirty="0" err="1" smtClean="0">
                <a:solidFill>
                  <a:srgbClr val="002060"/>
                </a:solidFill>
              </a:rPr>
              <a:t>hepatotoxic</a:t>
            </a:r>
            <a:r>
              <a:rPr lang="en-US" sz="2400" i="1" smtClean="0">
                <a:solidFill>
                  <a:srgbClr val="002060"/>
                </a:solidFill>
              </a:rPr>
              <a:t>?</a:t>
            </a:r>
            <a:endParaRPr lang="en-US" sz="2400" i="1" dirty="0" smtClean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81295" y="2917352"/>
            <a:ext cx="2943225" cy="2238375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627" y="1143000"/>
            <a:ext cx="8101173" cy="9446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Toxicity is </a:t>
            </a:r>
            <a:r>
              <a:rPr lang="en-US" dirty="0" err="1" smtClean="0"/>
              <a:t>Multifactorial</a:t>
            </a:r>
            <a:r>
              <a:rPr lang="en-US" dirty="0" smtClean="0"/>
              <a:t>: </a:t>
            </a:r>
            <a:r>
              <a:rPr lang="en-US" dirty="0" err="1" smtClean="0"/>
              <a:t>Aripiprazole</a:t>
            </a:r>
            <a:endParaRPr lang="en-US" dirty="0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>
            <a:off x="5732979" y="3685004"/>
            <a:ext cx="287677" cy="341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ight Brace 14"/>
          <p:cNvSpPr/>
          <p:nvPr/>
        </p:nvSpPr>
        <p:spPr>
          <a:xfrm>
            <a:off x="5270642" y="3390472"/>
            <a:ext cx="462337" cy="883577"/>
          </a:xfrm>
          <a:prstGeom prst="rightBrace">
            <a:avLst>
              <a:gd name="adj1" fmla="val 21666"/>
              <a:gd name="adj2" fmla="val 33334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633485" y="5895585"/>
            <a:ext cx="3488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Refs</a:t>
            </a: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Stepan </a:t>
            </a:r>
            <a:r>
              <a:rPr lang="en-US" sz="1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., Chem. Res. Toxic., 2011, 24, 1345-1410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000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Bauman et al.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Drug Metab. Disp., </a:t>
            </a:r>
            <a:r>
              <a:rPr lang="pt-BR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2008, 36, 1016-1029.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Nadanaciva </a:t>
            </a:r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al., </a:t>
            </a:r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Toxicol. in Vitro, 2011, 25, 715-723.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229410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Toxicological Data is Very Noisy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3722" y="2974096"/>
            <a:ext cx="3524036" cy="281517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….like this NMR spectra?!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83187" y="2959263"/>
            <a:ext cx="3529747" cy="281691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6028773" y="6581001"/>
            <a:ext cx="156921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728" lvl="0">
              <a:spcBef>
                <a:spcPts val="400"/>
              </a:spcBef>
              <a:buClr>
                <a:srgbClr val="B8781B"/>
              </a:buClr>
              <a:buSzPct val="125000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Wiki: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T.vanschaik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96849" y="6581001"/>
            <a:ext cx="1347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728" lvl="0">
              <a:spcBef>
                <a:spcPts val="400"/>
              </a:spcBef>
              <a:buClr>
                <a:srgbClr val="B8781B"/>
              </a:buClr>
              <a:buSzPct val="125000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Wiki: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Loteralle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4136571" y="2590800"/>
            <a:ext cx="10886" cy="72934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Tox21 Data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95199" y="2680741"/>
            <a:ext cx="6150429" cy="3494314"/>
            <a:chOff x="1643742" y="2253343"/>
            <a:chExt cx="6150429" cy="3494314"/>
          </a:xfrm>
        </p:grpSpPr>
        <p:sp>
          <p:nvSpPr>
            <p:cNvPr id="5" name="Rectangle 4"/>
            <p:cNvSpPr/>
            <p:nvPr/>
          </p:nvSpPr>
          <p:spPr>
            <a:xfrm>
              <a:off x="1643742" y="2253343"/>
              <a:ext cx="6150429" cy="349431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74557" y="2382552"/>
              <a:ext cx="5912158" cy="3229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TextBox 5"/>
          <p:cNvSpPr txBox="1"/>
          <p:nvPr/>
        </p:nvSpPr>
        <p:spPr>
          <a:xfrm>
            <a:off x="181666" y="2148767"/>
            <a:ext cx="849546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dirty="0" smtClean="0"/>
              <a:t> Heat map of 110 pharmaceutical compounds tested against 801 assays </a:t>
            </a:r>
            <a:endParaRPr lang="en-US" sz="2200" dirty="0"/>
          </a:p>
        </p:txBody>
      </p:sp>
      <p:sp>
        <p:nvSpPr>
          <p:cNvPr id="8" name="TextBox 7"/>
          <p:cNvSpPr txBox="1"/>
          <p:nvPr/>
        </p:nvSpPr>
        <p:spPr>
          <a:xfrm>
            <a:off x="4929455" y="6581001"/>
            <a:ext cx="3975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728" lvl="0">
              <a:spcBef>
                <a:spcPts val="400"/>
              </a:spcBef>
              <a:buClr>
                <a:srgbClr val="B8781B"/>
              </a:buClr>
              <a:buSzPct val="125000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Shah and Greene, Chem Res &amp;Tox, 2014, 27, 86-98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31100" y="3331030"/>
            <a:ext cx="930729" cy="1219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29455" y="6581001"/>
            <a:ext cx="3975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728" lvl="0">
              <a:spcBef>
                <a:spcPts val="400"/>
              </a:spcBef>
              <a:buClr>
                <a:srgbClr val="B8781B"/>
              </a:buClr>
              <a:buSzPct val="125000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Shah and Greene, Chem Res &amp;Tox, 2014, 27, 86-98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71646" y="2702239"/>
            <a:ext cx="3973276" cy="2065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Why different toxicity profile?</a:t>
            </a:r>
          </a:p>
          <a:p>
            <a:r>
              <a:rPr lang="en-US" sz="2000" dirty="0" smtClean="0"/>
              <a:t>ADME?</a:t>
            </a:r>
          </a:p>
          <a:p>
            <a:r>
              <a:rPr lang="en-US" sz="2000" dirty="0" smtClean="0"/>
              <a:t>Target Potency?</a:t>
            </a:r>
          </a:p>
          <a:p>
            <a:r>
              <a:rPr lang="en-US" sz="2000" dirty="0" smtClean="0"/>
              <a:t>Off-target pharmacology?</a:t>
            </a:r>
            <a:endParaRPr lang="en-US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0626" y="1175658"/>
            <a:ext cx="8915400" cy="944628"/>
          </a:xfrm>
        </p:spPr>
        <p:txBody>
          <a:bodyPr>
            <a:normAutofit/>
          </a:bodyPr>
          <a:lstStyle/>
          <a:p>
            <a:r>
              <a:rPr lang="en-US" sz="3800" dirty="0" smtClean="0"/>
              <a:t>Analogues Can Drive Hypothesis Generation</a:t>
            </a:r>
            <a:endParaRPr lang="en-US" sz="3800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943" y="2412206"/>
            <a:ext cx="3946915" cy="261166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8947" y="5583807"/>
            <a:ext cx="7358063" cy="89535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2493814" y="3463643"/>
            <a:ext cx="90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(GSID_47281)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2518942" y="4645438"/>
            <a:ext cx="90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(GSID_47278)</a:t>
            </a:r>
            <a:endParaRPr lang="en-US" sz="10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961965" y="5421414"/>
            <a:ext cx="114300" cy="242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70191" y="5186089"/>
            <a:ext cx="146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CAR, </a:t>
            </a:r>
            <a:r>
              <a:rPr lang="en-US" sz="1400" b="1" dirty="0" err="1" smtClean="0">
                <a:solidFill>
                  <a:srgbClr val="C00000"/>
                </a:solidFill>
              </a:rPr>
              <a:t>RXRb</a:t>
            </a:r>
            <a:r>
              <a:rPr lang="en-US" sz="1400" b="1" dirty="0" smtClean="0">
                <a:solidFill>
                  <a:srgbClr val="C00000"/>
                </a:solidFill>
              </a:rPr>
              <a:t>, </a:t>
            </a:r>
            <a:r>
              <a:rPr lang="en-US" sz="1400" b="1" dirty="0" err="1" smtClean="0">
                <a:solidFill>
                  <a:srgbClr val="C00000"/>
                </a:solidFill>
              </a:rPr>
              <a:t>RORg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6022" y="5590085"/>
            <a:ext cx="669063" cy="87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9670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929455" y="6581001"/>
            <a:ext cx="3975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09728" lvl="0">
              <a:spcBef>
                <a:spcPts val="400"/>
              </a:spcBef>
              <a:buClr>
                <a:srgbClr val="B8781B"/>
              </a:buClr>
              <a:buSzPct val="125000"/>
            </a:pP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Shah and Greene, Chem Res &amp;Tox, 2014, 27, 86-98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71646" y="2702239"/>
            <a:ext cx="3973276" cy="20650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Why different toxicity profile?</a:t>
            </a:r>
          </a:p>
          <a:p>
            <a:r>
              <a:rPr lang="en-US" sz="2000" dirty="0" smtClean="0"/>
              <a:t>ADME?</a:t>
            </a:r>
          </a:p>
          <a:p>
            <a:r>
              <a:rPr lang="en-US" sz="2000" dirty="0" smtClean="0"/>
              <a:t>Target Potency?</a:t>
            </a:r>
          </a:p>
          <a:p>
            <a:r>
              <a:rPr lang="en-US" sz="2000" dirty="0" smtClean="0"/>
              <a:t>Off-target pharmacology?</a:t>
            </a:r>
            <a:endParaRPr lang="en-US" sz="2000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30626" y="1175658"/>
            <a:ext cx="8915400" cy="944628"/>
          </a:xfrm>
        </p:spPr>
        <p:txBody>
          <a:bodyPr>
            <a:normAutofit/>
          </a:bodyPr>
          <a:lstStyle/>
          <a:p>
            <a:r>
              <a:rPr lang="en-US" sz="3800" dirty="0" smtClean="0"/>
              <a:t>Analogues Can Drive Hypothesis Generation</a:t>
            </a:r>
            <a:endParaRPr lang="en-US" sz="3800" dirty="0"/>
          </a:p>
        </p:txBody>
      </p:sp>
      <p:pic>
        <p:nvPicPr>
          <p:cNvPr id="3993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943" y="2412206"/>
            <a:ext cx="3946915" cy="261166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8947" y="5583807"/>
            <a:ext cx="7358063" cy="89535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2493814" y="3463643"/>
            <a:ext cx="90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(GSID_47281)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2518942" y="4645438"/>
            <a:ext cx="90441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(GSID_47278)</a:t>
            </a:r>
            <a:endParaRPr lang="en-US" sz="1000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961965" y="5421414"/>
            <a:ext cx="114300" cy="2420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70191" y="5186089"/>
            <a:ext cx="14669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CAR, </a:t>
            </a:r>
            <a:r>
              <a:rPr lang="en-US" sz="1400" b="1" dirty="0" err="1" smtClean="0">
                <a:solidFill>
                  <a:srgbClr val="C00000"/>
                </a:solidFill>
              </a:rPr>
              <a:t>RXRb</a:t>
            </a:r>
            <a:r>
              <a:rPr lang="en-US" sz="1400" b="1" dirty="0" smtClean="0">
                <a:solidFill>
                  <a:srgbClr val="C00000"/>
                </a:solidFill>
              </a:rPr>
              <a:t>, </a:t>
            </a:r>
            <a:r>
              <a:rPr lang="en-US" sz="1400" b="1" dirty="0" err="1" smtClean="0">
                <a:solidFill>
                  <a:srgbClr val="C00000"/>
                </a:solidFill>
              </a:rPr>
              <a:t>RORg</a:t>
            </a:r>
            <a:endParaRPr lang="en-US" sz="1400" b="1" dirty="0">
              <a:solidFill>
                <a:srgbClr val="C00000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78211" y="2532619"/>
            <a:ext cx="2426103" cy="2121218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6810499" y="3906990"/>
            <a:ext cx="9044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TX006173</a:t>
            </a:r>
          </a:p>
          <a:p>
            <a:r>
              <a:rPr lang="en-US" sz="1000" dirty="0" smtClean="0"/>
              <a:t>(GSID_47282)</a:t>
            </a:r>
            <a:endParaRPr lang="en-US" sz="1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548514" y="5293667"/>
            <a:ext cx="235323" cy="8875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674016" y="5056101"/>
            <a:ext cx="12705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</a:rPr>
              <a:t>PDE10, </a:t>
            </a:r>
            <a:r>
              <a:rPr lang="en-US" sz="1400" b="1" dirty="0" err="1" smtClean="0">
                <a:solidFill>
                  <a:srgbClr val="C00000"/>
                </a:solidFill>
              </a:rPr>
              <a:t>PPARa</a:t>
            </a:r>
            <a:endParaRPr lang="en-US" sz="1400" b="1" dirty="0">
              <a:solidFill>
                <a:srgbClr val="C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663543" y="6161322"/>
            <a:ext cx="185056" cy="304800"/>
          </a:xfrm>
          <a:prstGeom prst="rect">
            <a:avLst/>
          </a:prstGeom>
          <a:noFill/>
          <a:ln w="47625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6022" y="5590085"/>
            <a:ext cx="669063" cy="876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849670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033" y="1317176"/>
            <a:ext cx="8556171" cy="9446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Confidence in Ability to Predict Toxicity</a:t>
            </a:r>
            <a:endParaRPr lang="en-US" dirty="0"/>
          </a:p>
        </p:txBody>
      </p:sp>
      <p:pic>
        <p:nvPicPr>
          <p:cNvPr id="10" name="Picture 4" descr="C:\Program Files\Microsoft Office\MEDIA\CAGCAT10\j0212957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8934473" flipH="1">
            <a:off x="6888880" y="3717115"/>
            <a:ext cx="648304" cy="415078"/>
          </a:xfrm>
          <a:prstGeom prst="rect">
            <a:avLst/>
          </a:prstGeom>
          <a:noFill/>
        </p:spPr>
      </p:pic>
      <p:cxnSp>
        <p:nvCxnSpPr>
          <p:cNvPr id="14" name="Straight Arrow Connector 13"/>
          <p:cNvCxnSpPr/>
          <p:nvPr/>
        </p:nvCxnSpPr>
        <p:spPr>
          <a:xfrm flipV="1">
            <a:off x="1676424" y="3276600"/>
            <a:ext cx="10886" cy="23839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578452" y="5584371"/>
            <a:ext cx="6248401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7139198" y="3930477"/>
            <a:ext cx="15457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Future</a:t>
            </a:r>
            <a:endParaRPr lang="en-US" dirty="0"/>
          </a:p>
        </p:txBody>
      </p:sp>
      <p:grpSp>
        <p:nvGrpSpPr>
          <p:cNvPr id="53" name="Group 52"/>
          <p:cNvGrpSpPr/>
          <p:nvPr/>
        </p:nvGrpSpPr>
        <p:grpSpPr>
          <a:xfrm>
            <a:off x="772890" y="2340429"/>
            <a:ext cx="2198915" cy="957942"/>
            <a:chOff x="609600" y="2340429"/>
            <a:chExt cx="2198915" cy="957942"/>
          </a:xfrm>
        </p:grpSpPr>
        <p:sp>
          <p:nvSpPr>
            <p:cNvPr id="23" name="TextBox 22"/>
            <p:cNvSpPr txBox="1"/>
            <p:nvPr/>
          </p:nvSpPr>
          <p:spPr>
            <a:xfrm>
              <a:off x="609600" y="2340429"/>
              <a:ext cx="21989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Aromatic amine </a:t>
              </a:r>
              <a:r>
                <a:rPr lang="en-US" dirty="0" err="1" smtClean="0"/>
                <a:t>mutagenicity</a:t>
              </a:r>
              <a:r>
                <a:rPr lang="en-US" dirty="0" smtClean="0"/>
                <a:t> model</a:t>
              </a:r>
              <a:endParaRPr lang="en-US" dirty="0"/>
            </a:p>
          </p:txBody>
        </p:sp>
        <p:cxnSp>
          <p:nvCxnSpPr>
            <p:cNvPr id="31" name="Straight Arrow Connector 30"/>
            <p:cNvCxnSpPr>
              <a:stCxn id="23" idx="2"/>
            </p:cNvCxnSpPr>
            <p:nvPr/>
          </p:nvCxnSpPr>
          <p:spPr>
            <a:xfrm>
              <a:off x="1709058" y="2986760"/>
              <a:ext cx="239485" cy="311611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2449292" y="3015344"/>
            <a:ext cx="1752600" cy="1164770"/>
            <a:chOff x="2286002" y="3015344"/>
            <a:chExt cx="1752600" cy="1164770"/>
          </a:xfrm>
        </p:grpSpPr>
        <p:sp>
          <p:nvSpPr>
            <p:cNvPr id="24" name="TextBox 23"/>
            <p:cNvSpPr txBox="1"/>
            <p:nvPr/>
          </p:nvSpPr>
          <p:spPr>
            <a:xfrm>
              <a:off x="2286002" y="3015344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External validation</a:t>
              </a:r>
              <a:endParaRPr lang="en-US" dirty="0"/>
            </a:p>
          </p:txBody>
        </p:sp>
        <p:cxnSp>
          <p:nvCxnSpPr>
            <p:cNvPr id="33" name="Straight Arrow Connector 32"/>
            <p:cNvCxnSpPr/>
            <p:nvPr/>
          </p:nvCxnSpPr>
          <p:spPr>
            <a:xfrm flipH="1">
              <a:off x="2383971" y="3690257"/>
              <a:ext cx="500743" cy="489857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" name="Group 54"/>
          <p:cNvGrpSpPr/>
          <p:nvPr/>
        </p:nvGrpSpPr>
        <p:grpSpPr>
          <a:xfrm>
            <a:off x="3004463" y="4561114"/>
            <a:ext cx="1273628" cy="918475"/>
            <a:chOff x="2841173" y="4561114"/>
            <a:chExt cx="1273628" cy="918475"/>
          </a:xfrm>
        </p:grpSpPr>
        <p:sp>
          <p:nvSpPr>
            <p:cNvPr id="25" name="TextBox 24"/>
            <p:cNvSpPr txBox="1"/>
            <p:nvPr/>
          </p:nvSpPr>
          <p:spPr>
            <a:xfrm>
              <a:off x="2841173" y="4833258"/>
              <a:ext cx="127362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Retrain model</a:t>
              </a:r>
              <a:endParaRPr lang="en-US" dirty="0"/>
            </a:p>
          </p:txBody>
        </p:sp>
        <p:cxnSp>
          <p:nvCxnSpPr>
            <p:cNvPr id="35" name="Straight Arrow Connector 34"/>
            <p:cNvCxnSpPr/>
            <p:nvPr/>
          </p:nvCxnSpPr>
          <p:spPr>
            <a:xfrm flipH="1" flipV="1">
              <a:off x="3178629" y="4561114"/>
              <a:ext cx="152401" cy="261258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7" name="Straight Arrow Connector 36"/>
          <p:cNvCxnSpPr/>
          <p:nvPr/>
        </p:nvCxnSpPr>
        <p:spPr>
          <a:xfrm>
            <a:off x="3581404" y="3603171"/>
            <a:ext cx="152400" cy="587829"/>
          </a:xfrm>
          <a:prstGeom prst="straightConnector1">
            <a:avLst/>
          </a:prstGeom>
          <a:ln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6" name="Group 55"/>
          <p:cNvGrpSpPr/>
          <p:nvPr/>
        </p:nvGrpSpPr>
        <p:grpSpPr>
          <a:xfrm>
            <a:off x="3831777" y="2761303"/>
            <a:ext cx="1752600" cy="1948541"/>
            <a:chOff x="3668487" y="2699659"/>
            <a:chExt cx="1752600" cy="1948541"/>
          </a:xfrm>
        </p:grpSpPr>
        <p:sp>
          <p:nvSpPr>
            <p:cNvPr id="26" name="TextBox 25"/>
            <p:cNvSpPr txBox="1"/>
            <p:nvPr/>
          </p:nvSpPr>
          <p:spPr>
            <a:xfrm>
              <a:off x="3668487" y="2699659"/>
              <a:ext cx="1752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Non-</a:t>
              </a:r>
              <a:r>
                <a:rPr lang="en-US" dirty="0" err="1" smtClean="0"/>
                <a:t>genotoxic</a:t>
              </a:r>
              <a:r>
                <a:rPr lang="en-US" dirty="0" smtClean="0"/>
                <a:t> </a:t>
              </a:r>
              <a:r>
                <a:rPr lang="en-US" dirty="0" err="1" smtClean="0"/>
                <a:t>carcinogencity</a:t>
              </a:r>
              <a:endParaRPr lang="en-US" dirty="0"/>
            </a:p>
          </p:txBody>
        </p:sp>
        <p:cxnSp>
          <p:nvCxnSpPr>
            <p:cNvPr id="46" name="Straight Arrow Connector 45"/>
            <p:cNvCxnSpPr/>
            <p:nvPr/>
          </p:nvCxnSpPr>
          <p:spPr>
            <a:xfrm flipH="1">
              <a:off x="4463143" y="3385457"/>
              <a:ext cx="97971" cy="1262743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5471973" y="2275115"/>
            <a:ext cx="1992085" cy="947057"/>
            <a:chOff x="5431971" y="2275115"/>
            <a:chExt cx="1992085" cy="947057"/>
          </a:xfrm>
        </p:grpSpPr>
        <p:sp>
          <p:nvSpPr>
            <p:cNvPr id="27" name="TextBox 26"/>
            <p:cNvSpPr txBox="1"/>
            <p:nvPr/>
          </p:nvSpPr>
          <p:spPr>
            <a:xfrm>
              <a:off x="5431971" y="2275115"/>
              <a:ext cx="199208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Modeling repeat dose toxicity</a:t>
              </a:r>
              <a:endParaRPr lang="en-US" dirty="0"/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5834743" y="2873829"/>
              <a:ext cx="65314" cy="348343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998728" y="4561115"/>
            <a:ext cx="630365" cy="968044"/>
            <a:chOff x="3897082" y="4561115"/>
            <a:chExt cx="630365" cy="968044"/>
          </a:xfrm>
        </p:grpSpPr>
        <p:cxnSp>
          <p:nvCxnSpPr>
            <p:cNvPr id="42" name="Straight Arrow Connector 41"/>
            <p:cNvCxnSpPr/>
            <p:nvPr/>
          </p:nvCxnSpPr>
          <p:spPr>
            <a:xfrm flipH="1" flipV="1">
              <a:off x="4103915" y="4561115"/>
              <a:ext cx="32656" cy="587828"/>
            </a:xfrm>
            <a:prstGeom prst="straightConnector1">
              <a:avLst/>
            </a:prstGeom>
            <a:ln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TextBox 31"/>
            <p:cNvSpPr txBox="1"/>
            <p:nvPr/>
          </p:nvSpPr>
          <p:spPr>
            <a:xfrm>
              <a:off x="3897082" y="5159827"/>
              <a:ext cx="6303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Herg</a:t>
              </a:r>
              <a:endParaRPr lang="en-US" dirty="0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223662" y="5791200"/>
            <a:ext cx="1647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Time (14 years)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261264" y="4125689"/>
            <a:ext cx="12558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Confidence</a:t>
            </a:r>
            <a:endParaRPr lang="en-US" b="1" dirty="0"/>
          </a:p>
        </p:txBody>
      </p:sp>
      <p:sp>
        <p:nvSpPr>
          <p:cNvPr id="38" name="Freeform 37"/>
          <p:cNvSpPr/>
          <p:nvPr/>
        </p:nvSpPr>
        <p:spPr>
          <a:xfrm>
            <a:off x="1767155" y="3215811"/>
            <a:ext cx="5702157" cy="2340796"/>
          </a:xfrm>
          <a:custGeom>
            <a:avLst/>
            <a:gdLst>
              <a:gd name="connsiteX0" fmla="*/ 0 w 5702157"/>
              <a:gd name="connsiteY0" fmla="*/ 1109609 h 2340796"/>
              <a:gd name="connsiteX1" fmla="*/ 390418 w 5702157"/>
              <a:gd name="connsiteY1" fmla="*/ 184935 h 2340796"/>
              <a:gd name="connsiteX2" fmla="*/ 1047964 w 5702157"/>
              <a:gd name="connsiteY2" fmla="*/ 2219218 h 2340796"/>
              <a:gd name="connsiteX3" fmla="*/ 1664414 w 5702157"/>
              <a:gd name="connsiteY3" fmla="*/ 914400 h 2340796"/>
              <a:gd name="connsiteX4" fmla="*/ 2178121 w 5702157"/>
              <a:gd name="connsiteY4" fmla="*/ 1376737 h 2340796"/>
              <a:gd name="connsiteX5" fmla="*/ 2434975 w 5702157"/>
              <a:gd name="connsiteY5" fmla="*/ 1160980 h 2340796"/>
              <a:gd name="connsiteX6" fmla="*/ 2866490 w 5702157"/>
              <a:gd name="connsiteY6" fmla="*/ 1808252 h 2340796"/>
              <a:gd name="connsiteX7" fmla="*/ 3955551 w 5702157"/>
              <a:gd name="connsiteY7" fmla="*/ 102742 h 2340796"/>
              <a:gd name="connsiteX8" fmla="*/ 4952144 w 5702157"/>
              <a:gd name="connsiteY8" fmla="*/ 1428108 h 2340796"/>
              <a:gd name="connsiteX9" fmla="*/ 5702157 w 5702157"/>
              <a:gd name="connsiteY9" fmla="*/ 904126 h 2340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702157" h="2340796">
                <a:moveTo>
                  <a:pt x="0" y="1109609"/>
                </a:moveTo>
                <a:cubicBezTo>
                  <a:pt x="107878" y="554804"/>
                  <a:pt x="215757" y="0"/>
                  <a:pt x="390418" y="184935"/>
                </a:cubicBezTo>
                <a:cubicBezTo>
                  <a:pt x="565079" y="369870"/>
                  <a:pt x="835631" y="2097641"/>
                  <a:pt x="1047964" y="2219218"/>
                </a:cubicBezTo>
                <a:cubicBezTo>
                  <a:pt x="1260297" y="2340796"/>
                  <a:pt x="1476055" y="1054814"/>
                  <a:pt x="1664414" y="914400"/>
                </a:cubicBezTo>
                <a:cubicBezTo>
                  <a:pt x="1852774" y="773987"/>
                  <a:pt x="2049694" y="1335640"/>
                  <a:pt x="2178121" y="1376737"/>
                </a:cubicBezTo>
                <a:cubicBezTo>
                  <a:pt x="2306548" y="1417834"/>
                  <a:pt x="2320247" y="1089061"/>
                  <a:pt x="2434975" y="1160980"/>
                </a:cubicBezTo>
                <a:cubicBezTo>
                  <a:pt x="2549703" y="1232899"/>
                  <a:pt x="2613061" y="1984625"/>
                  <a:pt x="2866490" y="1808252"/>
                </a:cubicBezTo>
                <a:cubicBezTo>
                  <a:pt x="3119919" y="1631879"/>
                  <a:pt x="3607942" y="166099"/>
                  <a:pt x="3955551" y="102742"/>
                </a:cubicBezTo>
                <a:cubicBezTo>
                  <a:pt x="4303160" y="39385"/>
                  <a:pt x="4661043" y="1294544"/>
                  <a:pt x="4952144" y="1428108"/>
                </a:cubicBezTo>
                <a:cubicBezTo>
                  <a:pt x="5243245" y="1561672"/>
                  <a:pt x="5472701" y="1232899"/>
                  <a:pt x="5702157" y="904126"/>
                </a:cubicBezTo>
              </a:path>
            </a:pathLst>
          </a:custGeom>
          <a:ln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5170719" y="3701142"/>
            <a:ext cx="2155371" cy="1620012"/>
            <a:chOff x="5170719" y="3701142"/>
            <a:chExt cx="2155371" cy="1620012"/>
          </a:xfrm>
        </p:grpSpPr>
        <p:grpSp>
          <p:nvGrpSpPr>
            <p:cNvPr id="58" name="Group 57"/>
            <p:cNvGrpSpPr/>
            <p:nvPr/>
          </p:nvGrpSpPr>
          <p:grpSpPr>
            <a:xfrm>
              <a:off x="5170719" y="4093029"/>
              <a:ext cx="2155371" cy="1228125"/>
              <a:chOff x="5007429" y="4093029"/>
              <a:chExt cx="2155371" cy="1228125"/>
            </a:xfrm>
          </p:grpSpPr>
          <p:sp>
            <p:nvSpPr>
              <p:cNvPr id="28" name="TextBox 27"/>
              <p:cNvSpPr txBox="1"/>
              <p:nvPr/>
            </p:nvSpPr>
            <p:spPr>
              <a:xfrm>
                <a:off x="5007429" y="4397824"/>
                <a:ext cx="215537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Toxicology </a:t>
                </a:r>
              </a:p>
              <a:p>
                <a:r>
                  <a:rPr lang="en-US" dirty="0" smtClean="0"/>
                  <a:t>= chaos</a:t>
                </a:r>
              </a:p>
              <a:p>
                <a:r>
                  <a:rPr lang="en-US" dirty="0" smtClean="0"/>
                  <a:t>≠ deterministic</a:t>
                </a:r>
                <a:endParaRPr lang="en-US" dirty="0"/>
              </a:p>
            </p:txBody>
          </p:sp>
          <p:cxnSp>
            <p:nvCxnSpPr>
              <p:cNvPr id="50" name="Straight Arrow Connector 49"/>
              <p:cNvCxnSpPr/>
              <p:nvPr/>
            </p:nvCxnSpPr>
            <p:spPr>
              <a:xfrm flipV="1">
                <a:off x="5845629" y="4093029"/>
                <a:ext cx="293914" cy="304799"/>
              </a:xfrm>
              <a:prstGeom prst="straightConnector1">
                <a:avLst/>
              </a:prstGeom>
              <a:ln>
                <a:solidFill>
                  <a:schemeClr val="accent3">
                    <a:lumMod val="50000"/>
                  </a:schemeClr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6" name="Picture 1" descr="C:\Users\runaven\AppData\Local\Microsoft\Windows\Temporary Internet Files\Content.IE5\DAJZQ1A7\question-mark[1].png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65285" y="3701142"/>
              <a:ext cx="806223" cy="85997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24206" y="2488676"/>
            <a:ext cx="8436990" cy="3959258"/>
          </a:xfrm>
          <a:solidFill>
            <a:schemeClr val="bg1"/>
          </a:solidFill>
          <a:ln w="3175"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7843"/>
            <a:ext cx="9144000" cy="944628"/>
          </a:xfrm>
        </p:spPr>
        <p:txBody>
          <a:bodyPr>
            <a:noAutofit/>
          </a:bodyPr>
          <a:lstStyle/>
          <a:p>
            <a:r>
              <a:rPr lang="en-US" sz="3800" dirty="0" smtClean="0"/>
              <a:t>Different </a:t>
            </a:r>
            <a:r>
              <a:rPr lang="en-US" sz="3800" dirty="0" err="1" smtClean="0"/>
              <a:t>Chemotypes</a:t>
            </a:r>
            <a:r>
              <a:rPr lang="en-US" sz="3800" dirty="0" smtClean="0"/>
              <a:t> for the Same Target Have Different Profiles</a:t>
            </a:r>
            <a:endParaRPr lang="en-US" sz="3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5035" y="2601799"/>
            <a:ext cx="8152741" cy="3750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6542" y="2280111"/>
            <a:ext cx="1857375" cy="16002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2440" y="2461401"/>
            <a:ext cx="6531427" cy="3588044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05682" y="1295404"/>
            <a:ext cx="7781118" cy="944628"/>
          </a:xfrm>
        </p:spPr>
        <p:txBody>
          <a:bodyPr/>
          <a:lstStyle/>
          <a:p>
            <a:r>
              <a:rPr lang="en-US" dirty="0" smtClean="0"/>
              <a:t>Reducing Drug Attrition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5" y="1441972"/>
            <a:ext cx="8654143" cy="9446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Developing Early Screening Paradigms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496E5-7314-402B-84B8-C4BBA3B827D8}" type="slidenum">
              <a:rPr lang="ja-JP" altLang="en-US" smtClean="0"/>
              <a:pPr>
                <a:defRPr/>
              </a:pPr>
              <a:t>22</a:t>
            </a:fld>
            <a:endParaRPr lang="ja-JP" altLang="en-US"/>
          </a:p>
        </p:txBody>
      </p:sp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02630" y="2341795"/>
            <a:ext cx="6508123" cy="2265967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 flipH="1">
            <a:off x="2290713" y="3940404"/>
            <a:ext cx="273378" cy="829559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0187" y="4751104"/>
            <a:ext cx="40703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Cell health and disruption of homeostasis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Cytotoxicity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Mitochondrial Dysfunction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ROS/NOX induction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Promiscuity measure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5816338" y="4194928"/>
            <a:ext cx="197969" cy="50904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743252" y="4752673"/>
            <a:ext cx="42970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Targets/</a:t>
            </a:r>
            <a:r>
              <a:rPr lang="en-US" i="1" u="sng" dirty="0" smtClean="0">
                <a:solidFill>
                  <a:srgbClr val="C00000"/>
                </a:solidFill>
              </a:rPr>
              <a:t>phenotypic</a:t>
            </a:r>
            <a:r>
              <a:rPr lang="en-US" u="sng" dirty="0" smtClean="0"/>
              <a:t> assays linked to toxicity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ion channels, </a:t>
            </a:r>
            <a:r>
              <a:rPr lang="en-US" dirty="0" err="1" smtClean="0"/>
              <a:t>hERG</a:t>
            </a:r>
            <a:r>
              <a:rPr lang="en-US" dirty="0" smtClean="0"/>
              <a:t> (</a:t>
            </a:r>
            <a:r>
              <a:rPr lang="en-US" dirty="0" err="1" smtClean="0"/>
              <a:t>cardiotox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GPCRs (5HT2b </a:t>
            </a:r>
            <a:r>
              <a:rPr lang="en-US" dirty="0" err="1" smtClean="0"/>
              <a:t>agonism</a:t>
            </a:r>
            <a:r>
              <a:rPr lang="en-US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Specific cellular assays (</a:t>
            </a:r>
            <a:r>
              <a:rPr lang="en-US" dirty="0" err="1" smtClean="0"/>
              <a:t>iPS</a:t>
            </a:r>
            <a:r>
              <a:rPr lang="en-US" dirty="0" smtClean="0"/>
              <a:t> cells)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Cytokine storm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Disruption of Cellular Differentiation?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Marketed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1342" y="2102946"/>
            <a:ext cx="5004486" cy="4327630"/>
          </a:xfrm>
        </p:spPr>
        <p:txBody>
          <a:bodyPr>
            <a:normAutofit/>
          </a:bodyPr>
          <a:lstStyle/>
          <a:p>
            <a:r>
              <a:rPr lang="en-US" dirty="0" err="1" smtClean="0"/>
              <a:t>Tolvaptan</a:t>
            </a:r>
            <a:endParaRPr lang="en-US" dirty="0" smtClean="0"/>
          </a:p>
          <a:p>
            <a:pPr lvl="1"/>
            <a:r>
              <a:rPr lang="en-US" sz="2400" dirty="0" smtClean="0"/>
              <a:t>Competitive vasopressin receptor 2 antagonist by </a:t>
            </a:r>
            <a:r>
              <a:rPr lang="en-US" sz="2400" dirty="0" err="1" smtClean="0"/>
              <a:t>Otsuka</a:t>
            </a:r>
            <a:r>
              <a:rPr lang="en-US" sz="2400" dirty="0" smtClean="0"/>
              <a:t> </a:t>
            </a:r>
            <a:r>
              <a:rPr lang="en-US" sz="2400" dirty="0" err="1" smtClean="0"/>
              <a:t>Pharm</a:t>
            </a:r>
            <a:endParaRPr lang="en-US" sz="2400" dirty="0" smtClean="0"/>
          </a:p>
          <a:p>
            <a:pPr lvl="1"/>
            <a:r>
              <a:rPr lang="en-US" sz="2400" dirty="0" smtClean="0"/>
              <a:t>Approved by the FDA 2009</a:t>
            </a:r>
          </a:p>
          <a:p>
            <a:pPr lvl="1"/>
            <a:r>
              <a:rPr lang="en-US" sz="2400" dirty="0" smtClean="0"/>
              <a:t>2012: FDA “Limits Duration and Usage Due To Possible Liver Injury Leading to Organ Transplant or Death”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6720F-59C0-4BDC-9547-653879E1431E}" type="slidenum">
              <a:rPr lang="ja-JP" altLang="en-US" smtClean="0"/>
              <a:pPr>
                <a:defRPr/>
              </a:pPr>
              <a:t>23</a:t>
            </a:fld>
            <a:endParaRPr lang="ja-JP" alt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1917" y="2693771"/>
            <a:ext cx="2909422" cy="1642679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6319011" y="4449609"/>
            <a:ext cx="2149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  = 60mg/day</a:t>
            </a:r>
          </a:p>
          <a:p>
            <a:r>
              <a:rPr lang="en-US" dirty="0" err="1" smtClean="0"/>
              <a:t>Cmax</a:t>
            </a:r>
            <a:r>
              <a:rPr lang="en-US" dirty="0" smtClean="0"/>
              <a:t> </a:t>
            </a:r>
            <a:r>
              <a:rPr lang="en-US" dirty="0" smtClean="0">
                <a:sym typeface="Symbol"/>
              </a:rPr>
              <a:t> 1µM (total)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121" y="1143000"/>
            <a:ext cx="8851769" cy="9446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Tolvaptan</a:t>
            </a:r>
            <a:r>
              <a:rPr lang="en-US" dirty="0" smtClean="0"/>
              <a:t> Has HepG2 </a:t>
            </a:r>
            <a:r>
              <a:rPr lang="en-US" dirty="0" err="1" smtClean="0"/>
              <a:t>Cytotoxic</a:t>
            </a:r>
            <a:r>
              <a:rPr lang="en-US" dirty="0" smtClean="0"/>
              <a:t> Liabilities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Viability in Hepg2 cells: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Impact can be seen in other screening assays: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6720F-59C0-4BDC-9547-653879E1431E}" type="slidenum">
              <a:rPr lang="ja-JP" altLang="en-US" smtClean="0"/>
              <a:pPr>
                <a:defRPr/>
              </a:pPr>
              <a:t>24</a:t>
            </a:fld>
            <a:endParaRPr lang="ja-JP" alt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393" y="4165413"/>
            <a:ext cx="8281987" cy="2143282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667" y="2012946"/>
            <a:ext cx="4485105" cy="1923236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138041" y="2596658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52.2 </a:t>
            </a:r>
            <a:r>
              <a:rPr lang="en-US" b="1" dirty="0" err="1" smtClean="0">
                <a:solidFill>
                  <a:srgbClr val="00B0F0"/>
                </a:solidFill>
              </a:rPr>
              <a:t>uM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03488" y="2638526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33.0 </a:t>
            </a:r>
            <a:r>
              <a:rPr lang="en-US" b="1" dirty="0" err="1" smtClean="0">
                <a:solidFill>
                  <a:srgbClr val="00B0F0"/>
                </a:solidFill>
              </a:rPr>
              <a:t>uM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32857" y="4278084"/>
            <a:ext cx="65834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ROS</a:t>
            </a:r>
            <a:r>
              <a:rPr lang="en-US" sz="1400" b="1" dirty="0" smtClean="0"/>
              <a:t>		                             </a:t>
            </a:r>
            <a:r>
              <a:rPr lang="en-US" sz="1400" b="1" u="sng" dirty="0" smtClean="0"/>
              <a:t>Comet assay</a:t>
            </a:r>
            <a:r>
              <a:rPr lang="en-US" sz="1400" b="1" dirty="0" smtClean="0"/>
              <a:t>	                                                     </a:t>
            </a:r>
            <a:r>
              <a:rPr lang="en-US" sz="1400" b="1" u="sng" dirty="0" smtClean="0"/>
              <a:t>DNA oxidation</a:t>
            </a:r>
            <a:endParaRPr lang="en-US" sz="1400" b="1" u="sng" dirty="0"/>
          </a:p>
        </p:txBody>
      </p:sp>
      <p:sp>
        <p:nvSpPr>
          <p:cNvPr id="14" name="TextBox 13"/>
          <p:cNvSpPr txBox="1"/>
          <p:nvPr/>
        </p:nvSpPr>
        <p:spPr>
          <a:xfrm>
            <a:off x="5409429" y="2271510"/>
            <a:ext cx="344805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endParaRPr lang="en-US" sz="200" dirty="0" smtClean="0"/>
          </a:p>
          <a:p>
            <a:pPr>
              <a:buFont typeface="Symbol" pitchFamily="18" charset="2"/>
              <a:buChar char="Þ"/>
            </a:pPr>
            <a:r>
              <a:rPr lang="en-US" sz="1600" dirty="0" smtClean="0"/>
              <a:t> Why would a vasopressin receptor 2 antagonist cause </a:t>
            </a:r>
            <a:r>
              <a:rPr lang="en-US" sz="1600" dirty="0" err="1" smtClean="0"/>
              <a:t>cytotoxicity</a:t>
            </a:r>
            <a:r>
              <a:rPr lang="en-US" sz="1600" dirty="0" smtClean="0"/>
              <a:t>?</a:t>
            </a:r>
          </a:p>
          <a:p>
            <a:pPr>
              <a:buFont typeface="Symbol" pitchFamily="18" charset="2"/>
              <a:buChar char="Þ"/>
            </a:pPr>
            <a:endParaRPr lang="en-US" sz="800" dirty="0" smtClean="0"/>
          </a:p>
          <a:p>
            <a:pPr>
              <a:buFont typeface="Symbol" pitchFamily="18" charset="2"/>
              <a:buChar char="Þ"/>
            </a:pPr>
            <a:r>
              <a:rPr lang="en-US" sz="1600" dirty="0" smtClean="0"/>
              <a:t> Likely due to inherent properties of the compound?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190451" y="6582938"/>
            <a:ext cx="424872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Wu </a:t>
            </a:r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 al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Biochemical Pharmacology 95 (2015) 324–336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697" y="1143000"/>
            <a:ext cx="9026172" cy="94462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Tolvaptan</a:t>
            </a:r>
            <a:r>
              <a:rPr lang="en-US" dirty="0" smtClean="0"/>
              <a:t> May Disrupt Bile Acid Transport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6720F-59C0-4BDC-9547-653879E1431E}" type="slidenum">
              <a:rPr lang="ja-JP" altLang="en-US" smtClean="0"/>
              <a:pPr>
                <a:defRPr/>
              </a:pPr>
              <a:t>25</a:t>
            </a:fld>
            <a:endParaRPr lang="ja-JP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5752" y="2231314"/>
            <a:ext cx="6966141" cy="2103133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5321" y="4637093"/>
            <a:ext cx="6258499" cy="1451919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V="1">
            <a:off x="4213781" y="4128941"/>
            <a:ext cx="150829" cy="6693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6664751" y="4128940"/>
            <a:ext cx="18853" cy="66930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564091" y="6545230"/>
            <a:ext cx="58776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Slizgi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et al.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Tox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Advance Access published October 26,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713" y="1226497"/>
            <a:ext cx="8752115" cy="944628"/>
          </a:xfrm>
        </p:spPr>
        <p:txBody>
          <a:bodyPr>
            <a:normAutofit/>
          </a:bodyPr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27901" y="2262436"/>
            <a:ext cx="8158899" cy="4138364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Toxicology is exceptionally complex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Recognize limitations of global computational analyses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Improving toxicity prediction means deeper understanding of our </a:t>
            </a:r>
            <a:r>
              <a:rPr lang="en-US" dirty="0" err="1" smtClean="0"/>
              <a:t>tox</a:t>
            </a:r>
            <a:r>
              <a:rPr lang="en-US" dirty="0" smtClean="0"/>
              <a:t> data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Understand the applicability of assays and models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Identify knowledge gaps and drive investigative towards addressing them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Chemical/computational toxicology is inseparable from investigative toxicology</a:t>
            </a:r>
          </a:p>
          <a:p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496E5-7314-402B-84B8-C4BBA3B827D8}" type="slidenum">
              <a:rPr lang="ja-JP" altLang="en-US" smtClean="0"/>
              <a:pPr>
                <a:defRPr/>
              </a:pPr>
              <a:t>26</a:t>
            </a:fld>
            <a:endParaRPr lang="ja-JP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Yvonne Dragan</a:t>
            </a:r>
          </a:p>
          <a:p>
            <a:r>
              <a:rPr lang="en-US" dirty="0" smtClean="0"/>
              <a:t>Nigel Greene</a:t>
            </a:r>
          </a:p>
          <a:p>
            <a:endParaRPr lang="en-US" sz="1200" dirty="0" smtClean="0"/>
          </a:p>
          <a:p>
            <a:r>
              <a:rPr lang="en-US" dirty="0" smtClean="0"/>
              <a:t>Jodi </a:t>
            </a:r>
            <a:r>
              <a:rPr lang="en-US" dirty="0" err="1" smtClean="0"/>
              <a:t>Maglich</a:t>
            </a:r>
            <a:r>
              <a:rPr lang="en-US" dirty="0" smtClean="0"/>
              <a:t> Goodwin</a:t>
            </a:r>
          </a:p>
          <a:p>
            <a:r>
              <a:rPr lang="en-US" dirty="0" smtClean="0"/>
              <a:t>Shirley Louise-May</a:t>
            </a:r>
          </a:p>
          <a:p>
            <a:endParaRPr lang="en-US" sz="1200" dirty="0" smtClean="0"/>
          </a:p>
          <a:p>
            <a:r>
              <a:rPr lang="en-US" dirty="0" smtClean="0"/>
              <a:t>Satoko Kiyota</a:t>
            </a:r>
          </a:p>
          <a:p>
            <a:pPr>
              <a:buNone/>
            </a:pPr>
            <a:r>
              <a:rPr lang="en-US" dirty="0" smtClean="0"/>
              <a:t>					Thank you for listening!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8086" y="2212674"/>
            <a:ext cx="8218714" cy="3834558"/>
          </a:xfrm>
        </p:spPr>
        <p:txBody>
          <a:bodyPr>
            <a:normAutofit/>
          </a:bodyPr>
          <a:lstStyle/>
          <a:p>
            <a:r>
              <a:rPr lang="en-US" dirty="0" smtClean="0"/>
              <a:t>Withdrawn owing to liver safety signals in Phase III:</a:t>
            </a:r>
          </a:p>
          <a:p>
            <a:endParaRPr lang="en-US" dirty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Recently Discontinued Drugs</a:t>
            </a:r>
            <a:endParaRPr lang="en-US" dirty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3019" y="3425952"/>
            <a:ext cx="6874672" cy="2366201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61787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No Preclinical Attrition?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057" y="4303776"/>
            <a:ext cx="8879695" cy="2401824"/>
          </a:xfrm>
        </p:spPr>
        <p:txBody>
          <a:bodyPr>
            <a:normAutofit/>
          </a:bodyPr>
          <a:lstStyle/>
          <a:p>
            <a:r>
              <a:rPr lang="en-US" dirty="0" smtClean="0"/>
              <a:t>Perhaps toxicological signals were not observed</a:t>
            </a:r>
          </a:p>
          <a:p>
            <a:r>
              <a:rPr lang="en-US" dirty="0" smtClean="0"/>
              <a:t>Maybe signals were observed but…</a:t>
            </a:r>
          </a:p>
          <a:p>
            <a:pPr marL="2405063" lvl="1" indent="-293688"/>
            <a:r>
              <a:rPr lang="en-US" dirty="0" smtClean="0"/>
              <a:t>their significance was not recognized</a:t>
            </a:r>
          </a:p>
          <a:p>
            <a:pPr marL="2405063" lvl="1" indent="-293688"/>
            <a:r>
              <a:rPr lang="en-US" dirty="0" smtClean="0"/>
              <a:t>were considered manageable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0683" y="2353057"/>
            <a:ext cx="4825173" cy="166078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962656" y="3791712"/>
            <a:ext cx="207264" cy="5852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eft Brace 7"/>
          <p:cNvSpPr/>
          <p:nvPr/>
        </p:nvSpPr>
        <p:spPr>
          <a:xfrm>
            <a:off x="1816608" y="5583936"/>
            <a:ext cx="451104" cy="877824"/>
          </a:xfrm>
          <a:prstGeom prst="leftBrace">
            <a:avLst>
              <a:gd name="adj1" fmla="val 29955"/>
              <a:gd name="adj2" fmla="val 50000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1920" y="5669280"/>
            <a:ext cx="1719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Toxicological knowledge gaps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0690" y="1143000"/>
            <a:ext cx="8429946" cy="9446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Exposing Toxicological Knowledge Gaps</a:t>
            </a:r>
            <a:endParaRPr lang="en-US" dirty="0"/>
          </a:p>
        </p:txBody>
      </p:sp>
      <p:sp>
        <p:nvSpPr>
          <p:cNvPr id="4" name="Right Arrow Callout 3"/>
          <p:cNvSpPr/>
          <p:nvPr/>
        </p:nvSpPr>
        <p:spPr>
          <a:xfrm rot="5400000">
            <a:off x="5745376" y="2509451"/>
            <a:ext cx="1157910" cy="3561776"/>
          </a:xfrm>
          <a:prstGeom prst="rightArrowCallout">
            <a:avLst>
              <a:gd name="adj1" fmla="val 13484"/>
              <a:gd name="adj2" fmla="val 25000"/>
              <a:gd name="adj3" fmla="val 32153"/>
              <a:gd name="adj4" fmla="val 1298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212B7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5550193" y="5008898"/>
            <a:ext cx="1590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n vivo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toxicology data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ight Arrow 5"/>
          <p:cNvSpPr/>
          <p:nvPr/>
        </p:nvSpPr>
        <p:spPr>
          <a:xfrm rot="10800000">
            <a:off x="3609992" y="5131325"/>
            <a:ext cx="1816374" cy="386862"/>
          </a:xfrm>
          <a:prstGeom prst="rightArrow">
            <a:avLst>
              <a:gd name="adj1" fmla="val 35227"/>
              <a:gd name="adj2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212B7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1857393" y="5006543"/>
            <a:ext cx="170928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Predictive </a:t>
            </a:r>
          </a:p>
          <a:p>
            <a:pPr algn="ctr"/>
            <a:r>
              <a:rPr lang="en-US" sz="1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 vitro/ in silico 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 rot="16200000">
            <a:off x="2071109" y="4077898"/>
            <a:ext cx="1238546" cy="386862"/>
          </a:xfrm>
          <a:prstGeom prst="rightArrow">
            <a:avLst>
              <a:gd name="adj1" fmla="val 35227"/>
              <a:gd name="adj2" fmla="val 50000"/>
            </a:avLst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212B76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US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3824570" y="5393167"/>
            <a:ext cx="1590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Investigative Toxicology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40794" y="4733767"/>
            <a:ext cx="1719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Computational Toxicology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http://upload.wikimedia.org/wikipedia/commons/thumb/a/a9/Ritalin-SR-20mg-1000x1000.jpg/800px-Ritalin-SR-20mg-1000x1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2687" y="2209523"/>
            <a:ext cx="1442533" cy="1442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261" y="1921056"/>
            <a:ext cx="5358018" cy="1829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ounded Rectangle 18"/>
          <p:cNvSpPr/>
          <p:nvPr/>
        </p:nvSpPr>
        <p:spPr>
          <a:xfrm>
            <a:off x="3897086" y="4659087"/>
            <a:ext cx="1404257" cy="674914"/>
          </a:xfrm>
          <a:prstGeom prst="roundRect">
            <a:avLst/>
          </a:prstGeom>
          <a:noFill/>
          <a:ln w="34925"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8433" y="2476500"/>
            <a:ext cx="7682389" cy="35941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224" y="1405132"/>
            <a:ext cx="8692896" cy="944628"/>
          </a:xfrm>
        </p:spPr>
        <p:txBody>
          <a:bodyPr>
            <a:normAutofit/>
          </a:bodyPr>
          <a:lstStyle/>
          <a:p>
            <a:r>
              <a:rPr lang="en-US" sz="4000" dirty="0" smtClean="0"/>
              <a:t>Exposing Toxicological Knowledge Gaps</a:t>
            </a:r>
            <a:endParaRPr lang="en-US" sz="3800" dirty="0"/>
          </a:p>
        </p:txBody>
      </p:sp>
      <p:grpSp>
        <p:nvGrpSpPr>
          <p:cNvPr id="94" name="Group 93"/>
          <p:cNvGrpSpPr/>
          <p:nvPr/>
        </p:nvGrpSpPr>
        <p:grpSpPr>
          <a:xfrm>
            <a:off x="3066833" y="3118435"/>
            <a:ext cx="3339656" cy="2026817"/>
            <a:chOff x="1287425" y="2451509"/>
            <a:chExt cx="3339656" cy="2026817"/>
          </a:xfrm>
        </p:grpSpPr>
        <p:sp>
          <p:nvSpPr>
            <p:cNvPr id="95" name="Oval 94"/>
            <p:cNvSpPr/>
            <p:nvPr/>
          </p:nvSpPr>
          <p:spPr>
            <a:xfrm>
              <a:off x="2012533" y="3410373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Oval 95"/>
            <p:cNvSpPr/>
            <p:nvPr/>
          </p:nvSpPr>
          <p:spPr>
            <a:xfrm>
              <a:off x="2164933" y="3562773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Oval 96"/>
            <p:cNvSpPr/>
            <p:nvPr/>
          </p:nvSpPr>
          <p:spPr>
            <a:xfrm>
              <a:off x="2290439" y="3534502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Oval 97"/>
            <p:cNvSpPr/>
            <p:nvPr/>
          </p:nvSpPr>
          <p:spPr>
            <a:xfrm>
              <a:off x="2290439" y="3867573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Oval 98"/>
            <p:cNvSpPr/>
            <p:nvPr/>
          </p:nvSpPr>
          <p:spPr>
            <a:xfrm>
              <a:off x="2465891" y="3470013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Oval 99"/>
            <p:cNvSpPr/>
            <p:nvPr/>
          </p:nvSpPr>
          <p:spPr>
            <a:xfrm>
              <a:off x="2618291" y="3622413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1" name="Oval 100"/>
            <p:cNvSpPr/>
            <p:nvPr/>
          </p:nvSpPr>
          <p:spPr>
            <a:xfrm>
              <a:off x="1611772" y="3562773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101"/>
            <p:cNvSpPr/>
            <p:nvPr/>
          </p:nvSpPr>
          <p:spPr>
            <a:xfrm>
              <a:off x="1764172" y="3715173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3" name="Oval 102"/>
            <p:cNvSpPr/>
            <p:nvPr/>
          </p:nvSpPr>
          <p:spPr>
            <a:xfrm>
              <a:off x="1889678" y="3686902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4" name="Oval 103"/>
            <p:cNvSpPr/>
            <p:nvPr/>
          </p:nvSpPr>
          <p:spPr>
            <a:xfrm>
              <a:off x="2194478" y="3446949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5" name="Oval 104"/>
            <p:cNvSpPr/>
            <p:nvPr/>
          </p:nvSpPr>
          <p:spPr>
            <a:xfrm>
              <a:off x="2622136" y="3726462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6" name="Oval 105"/>
            <p:cNvSpPr/>
            <p:nvPr/>
          </p:nvSpPr>
          <p:spPr>
            <a:xfrm>
              <a:off x="2618291" y="3622413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7" name="Oval 106"/>
            <p:cNvSpPr/>
            <p:nvPr/>
          </p:nvSpPr>
          <p:spPr>
            <a:xfrm>
              <a:off x="2164933" y="2551273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8" name="Oval 107"/>
            <p:cNvSpPr/>
            <p:nvPr/>
          </p:nvSpPr>
          <p:spPr>
            <a:xfrm>
              <a:off x="2317333" y="2703673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9" name="Oval 108"/>
            <p:cNvSpPr/>
            <p:nvPr/>
          </p:nvSpPr>
          <p:spPr>
            <a:xfrm>
              <a:off x="2442839" y="2675402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Oval 109"/>
            <p:cNvSpPr/>
            <p:nvPr/>
          </p:nvSpPr>
          <p:spPr>
            <a:xfrm>
              <a:off x="1764172" y="2703673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Oval 110"/>
            <p:cNvSpPr/>
            <p:nvPr/>
          </p:nvSpPr>
          <p:spPr>
            <a:xfrm>
              <a:off x="1916572" y="2856073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Oval 111"/>
            <p:cNvSpPr/>
            <p:nvPr/>
          </p:nvSpPr>
          <p:spPr>
            <a:xfrm>
              <a:off x="2042078" y="2827802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Oval 112"/>
            <p:cNvSpPr/>
            <p:nvPr/>
          </p:nvSpPr>
          <p:spPr>
            <a:xfrm>
              <a:off x="2346878" y="2587849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Oval 113"/>
            <p:cNvSpPr/>
            <p:nvPr/>
          </p:nvSpPr>
          <p:spPr>
            <a:xfrm>
              <a:off x="1791353" y="3011169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5" name="Oval 114"/>
            <p:cNvSpPr/>
            <p:nvPr/>
          </p:nvSpPr>
          <p:spPr>
            <a:xfrm>
              <a:off x="1943753" y="3163569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6" name="Oval 115"/>
            <p:cNvSpPr/>
            <p:nvPr/>
          </p:nvSpPr>
          <p:spPr>
            <a:xfrm>
              <a:off x="2069259" y="3135298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7" name="Oval 116"/>
            <p:cNvSpPr/>
            <p:nvPr/>
          </p:nvSpPr>
          <p:spPr>
            <a:xfrm>
              <a:off x="1668498" y="3287698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8" name="Oval 117"/>
            <p:cNvSpPr/>
            <p:nvPr/>
          </p:nvSpPr>
          <p:spPr>
            <a:xfrm>
              <a:off x="1973298" y="3047745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9" name="Oval 118"/>
            <p:cNvSpPr/>
            <p:nvPr/>
          </p:nvSpPr>
          <p:spPr>
            <a:xfrm>
              <a:off x="2400956" y="3327258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796905" y="3444339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1" name="Oval 120"/>
            <p:cNvSpPr/>
            <p:nvPr/>
          </p:nvSpPr>
          <p:spPr>
            <a:xfrm>
              <a:off x="4227211" y="3176115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2" name="Oval 121"/>
            <p:cNvSpPr/>
            <p:nvPr/>
          </p:nvSpPr>
          <p:spPr>
            <a:xfrm>
              <a:off x="4379611" y="3328515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3" name="Oval 122"/>
            <p:cNvSpPr/>
            <p:nvPr/>
          </p:nvSpPr>
          <p:spPr>
            <a:xfrm>
              <a:off x="3601349" y="4300743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4" name="Oval 123"/>
            <p:cNvSpPr/>
            <p:nvPr/>
          </p:nvSpPr>
          <p:spPr>
            <a:xfrm>
              <a:off x="3915790" y="3938574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5" name="Oval 124"/>
            <p:cNvSpPr/>
            <p:nvPr/>
          </p:nvSpPr>
          <p:spPr>
            <a:xfrm>
              <a:off x="3553119" y="3965463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6" name="Oval 125"/>
            <p:cNvSpPr/>
            <p:nvPr/>
          </p:nvSpPr>
          <p:spPr>
            <a:xfrm>
              <a:off x="3834669" y="3813875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7" name="Oval 126"/>
            <p:cNvSpPr/>
            <p:nvPr/>
          </p:nvSpPr>
          <p:spPr>
            <a:xfrm>
              <a:off x="4264975" y="3545651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8" name="Oval 127"/>
            <p:cNvSpPr/>
            <p:nvPr/>
          </p:nvSpPr>
          <p:spPr>
            <a:xfrm>
              <a:off x="4417375" y="3698051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9" name="Oval 128"/>
            <p:cNvSpPr/>
            <p:nvPr/>
          </p:nvSpPr>
          <p:spPr>
            <a:xfrm>
              <a:off x="3893836" y="3099915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0" name="Oval 129"/>
            <p:cNvSpPr/>
            <p:nvPr/>
          </p:nvSpPr>
          <p:spPr>
            <a:xfrm>
              <a:off x="4046236" y="3252315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1" name="Oval 130"/>
            <p:cNvSpPr/>
            <p:nvPr/>
          </p:nvSpPr>
          <p:spPr>
            <a:xfrm>
              <a:off x="3698280" y="3956319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2" name="Oval 131"/>
            <p:cNvSpPr/>
            <p:nvPr/>
          </p:nvSpPr>
          <p:spPr>
            <a:xfrm>
              <a:off x="3712894" y="4108719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3" name="Oval 132"/>
            <p:cNvSpPr/>
            <p:nvPr/>
          </p:nvSpPr>
          <p:spPr>
            <a:xfrm>
              <a:off x="3501294" y="3737675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4" name="Oval 133"/>
            <p:cNvSpPr/>
            <p:nvPr/>
          </p:nvSpPr>
          <p:spPr>
            <a:xfrm>
              <a:off x="3931600" y="3469451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5" name="Oval 134"/>
            <p:cNvSpPr/>
            <p:nvPr/>
          </p:nvSpPr>
          <p:spPr>
            <a:xfrm>
              <a:off x="4084000" y="3621851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6" name="Oval 135"/>
            <p:cNvSpPr/>
            <p:nvPr/>
          </p:nvSpPr>
          <p:spPr>
            <a:xfrm>
              <a:off x="3312811" y="2899890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7" name="Oval 136"/>
            <p:cNvSpPr/>
            <p:nvPr/>
          </p:nvSpPr>
          <p:spPr>
            <a:xfrm>
              <a:off x="3465211" y="3052290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Oval 137"/>
            <p:cNvSpPr/>
            <p:nvPr/>
          </p:nvSpPr>
          <p:spPr>
            <a:xfrm>
              <a:off x="3117255" y="3806586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9" name="Oval 138"/>
            <p:cNvSpPr/>
            <p:nvPr/>
          </p:nvSpPr>
          <p:spPr>
            <a:xfrm>
              <a:off x="3269655" y="3908694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0" name="Oval 139"/>
            <p:cNvSpPr/>
            <p:nvPr/>
          </p:nvSpPr>
          <p:spPr>
            <a:xfrm>
              <a:off x="2920269" y="3537650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1" name="Oval 140"/>
            <p:cNvSpPr/>
            <p:nvPr/>
          </p:nvSpPr>
          <p:spPr>
            <a:xfrm>
              <a:off x="3335707" y="3132254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2" name="Oval 141"/>
            <p:cNvSpPr/>
            <p:nvPr/>
          </p:nvSpPr>
          <p:spPr>
            <a:xfrm>
              <a:off x="3635563" y="3289238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3" name="Oval 142"/>
            <p:cNvSpPr/>
            <p:nvPr/>
          </p:nvSpPr>
          <p:spPr>
            <a:xfrm>
              <a:off x="3227086" y="3071340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4" name="Oval 143"/>
            <p:cNvSpPr/>
            <p:nvPr/>
          </p:nvSpPr>
          <p:spPr>
            <a:xfrm>
              <a:off x="3379486" y="3223740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5" name="Oval 144"/>
            <p:cNvSpPr/>
            <p:nvPr/>
          </p:nvSpPr>
          <p:spPr>
            <a:xfrm>
              <a:off x="3031530" y="3927744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6" name="Oval 145"/>
            <p:cNvSpPr/>
            <p:nvPr/>
          </p:nvSpPr>
          <p:spPr>
            <a:xfrm>
              <a:off x="3183930" y="4080144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7" name="Oval 146"/>
            <p:cNvSpPr/>
            <p:nvPr/>
          </p:nvSpPr>
          <p:spPr>
            <a:xfrm>
              <a:off x="2834544" y="3709100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8" name="Oval 147"/>
            <p:cNvSpPr/>
            <p:nvPr/>
          </p:nvSpPr>
          <p:spPr>
            <a:xfrm>
              <a:off x="3241990" y="3326576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9" name="Oval 148"/>
            <p:cNvSpPr/>
            <p:nvPr/>
          </p:nvSpPr>
          <p:spPr>
            <a:xfrm>
              <a:off x="3709858" y="3593276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0" name="Oval 149"/>
            <p:cNvSpPr/>
            <p:nvPr/>
          </p:nvSpPr>
          <p:spPr>
            <a:xfrm>
              <a:off x="2965033" y="3438948"/>
              <a:ext cx="53788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1" name="Oval 150"/>
            <p:cNvSpPr/>
            <p:nvPr/>
          </p:nvSpPr>
          <p:spPr>
            <a:xfrm>
              <a:off x="3117433" y="3591348"/>
              <a:ext cx="53788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2" name="Oval 151"/>
            <p:cNvSpPr/>
            <p:nvPr/>
          </p:nvSpPr>
          <p:spPr>
            <a:xfrm>
              <a:off x="3242939" y="3563077"/>
              <a:ext cx="53788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3" name="Oval 152"/>
            <p:cNvSpPr/>
            <p:nvPr/>
          </p:nvSpPr>
          <p:spPr>
            <a:xfrm>
              <a:off x="2564272" y="3591348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4" name="Oval 153"/>
            <p:cNvSpPr/>
            <p:nvPr/>
          </p:nvSpPr>
          <p:spPr>
            <a:xfrm>
              <a:off x="2716672" y="3743748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5" name="Oval 154"/>
            <p:cNvSpPr/>
            <p:nvPr/>
          </p:nvSpPr>
          <p:spPr>
            <a:xfrm>
              <a:off x="2842178" y="3812119"/>
              <a:ext cx="53788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/>
            <p:cNvSpPr/>
            <p:nvPr/>
          </p:nvSpPr>
          <p:spPr>
            <a:xfrm>
              <a:off x="3146978" y="3475524"/>
              <a:ext cx="53788" cy="45719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/>
            <p:cNvSpPr/>
            <p:nvPr/>
          </p:nvSpPr>
          <p:spPr>
            <a:xfrm>
              <a:off x="2743853" y="3039744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/>
            <p:cNvSpPr/>
            <p:nvPr/>
          </p:nvSpPr>
          <p:spPr>
            <a:xfrm>
              <a:off x="2896253" y="3192144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9" name="Oval 158"/>
            <p:cNvSpPr/>
            <p:nvPr/>
          </p:nvSpPr>
          <p:spPr>
            <a:xfrm>
              <a:off x="3021759" y="3163873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0" name="Oval 159"/>
            <p:cNvSpPr/>
            <p:nvPr/>
          </p:nvSpPr>
          <p:spPr>
            <a:xfrm>
              <a:off x="2343092" y="3192144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1" name="Oval 160"/>
            <p:cNvSpPr/>
            <p:nvPr/>
          </p:nvSpPr>
          <p:spPr>
            <a:xfrm>
              <a:off x="2495492" y="3344544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2" name="Oval 161"/>
            <p:cNvSpPr/>
            <p:nvPr/>
          </p:nvSpPr>
          <p:spPr>
            <a:xfrm>
              <a:off x="2620998" y="3316273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3" name="Oval 162"/>
            <p:cNvSpPr/>
            <p:nvPr/>
          </p:nvSpPr>
          <p:spPr>
            <a:xfrm>
              <a:off x="2925798" y="3076320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4" name="Oval 163"/>
            <p:cNvSpPr/>
            <p:nvPr/>
          </p:nvSpPr>
          <p:spPr>
            <a:xfrm>
              <a:off x="2957399" y="3438948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5" name="Oval 164"/>
            <p:cNvSpPr/>
            <p:nvPr/>
          </p:nvSpPr>
          <p:spPr>
            <a:xfrm>
              <a:off x="3109799" y="3591348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6" name="Oval 165"/>
            <p:cNvSpPr/>
            <p:nvPr/>
          </p:nvSpPr>
          <p:spPr>
            <a:xfrm>
              <a:off x="3235305" y="3563077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7" name="Oval 166"/>
            <p:cNvSpPr/>
            <p:nvPr/>
          </p:nvSpPr>
          <p:spPr>
            <a:xfrm>
              <a:off x="3491337" y="3421182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8" name="Oval 167"/>
            <p:cNvSpPr/>
            <p:nvPr/>
          </p:nvSpPr>
          <p:spPr>
            <a:xfrm>
              <a:off x="2834544" y="3812119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9" name="Oval 168"/>
            <p:cNvSpPr/>
            <p:nvPr/>
          </p:nvSpPr>
          <p:spPr>
            <a:xfrm>
              <a:off x="3139344" y="3475524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0" name="Oval 169"/>
            <p:cNvSpPr/>
            <p:nvPr/>
          </p:nvSpPr>
          <p:spPr>
            <a:xfrm>
              <a:off x="3332758" y="3306843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1" name="Freeform 170"/>
            <p:cNvSpPr/>
            <p:nvPr/>
          </p:nvSpPr>
          <p:spPr>
            <a:xfrm>
              <a:off x="1287425" y="2451509"/>
              <a:ext cx="3339656" cy="2026817"/>
            </a:xfrm>
            <a:custGeom>
              <a:avLst/>
              <a:gdLst>
                <a:gd name="connsiteX0" fmla="*/ 33186 w 3339656"/>
                <a:gd name="connsiteY0" fmla="*/ 643737 h 2026817"/>
                <a:gd name="connsiteX1" fmla="*/ 69762 w 3339656"/>
                <a:gd name="connsiteY1" fmla="*/ 614476 h 2026817"/>
                <a:gd name="connsiteX2" fmla="*/ 91708 w 3339656"/>
                <a:gd name="connsiteY2" fmla="*/ 592531 h 2026817"/>
                <a:gd name="connsiteX3" fmla="*/ 186805 w 3339656"/>
                <a:gd name="connsiteY3" fmla="*/ 599846 h 2026817"/>
                <a:gd name="connsiteX4" fmla="*/ 252642 w 3339656"/>
                <a:gd name="connsiteY4" fmla="*/ 621792 h 2026817"/>
                <a:gd name="connsiteX5" fmla="*/ 274588 w 3339656"/>
                <a:gd name="connsiteY5" fmla="*/ 629107 h 2026817"/>
                <a:gd name="connsiteX6" fmla="*/ 296533 w 3339656"/>
                <a:gd name="connsiteY6" fmla="*/ 636422 h 2026817"/>
                <a:gd name="connsiteX7" fmla="*/ 333109 w 3339656"/>
                <a:gd name="connsiteY7" fmla="*/ 629107 h 2026817"/>
                <a:gd name="connsiteX8" fmla="*/ 355055 w 3339656"/>
                <a:gd name="connsiteY8" fmla="*/ 621792 h 2026817"/>
                <a:gd name="connsiteX9" fmla="*/ 369685 w 3339656"/>
                <a:gd name="connsiteY9" fmla="*/ 577900 h 2026817"/>
                <a:gd name="connsiteX10" fmla="*/ 369685 w 3339656"/>
                <a:gd name="connsiteY10" fmla="*/ 504748 h 2026817"/>
                <a:gd name="connsiteX11" fmla="*/ 384316 w 3339656"/>
                <a:gd name="connsiteY11" fmla="*/ 490118 h 2026817"/>
                <a:gd name="connsiteX12" fmla="*/ 398946 w 3339656"/>
                <a:gd name="connsiteY12" fmla="*/ 468172 h 2026817"/>
                <a:gd name="connsiteX13" fmla="*/ 377000 w 3339656"/>
                <a:gd name="connsiteY13" fmla="*/ 387705 h 2026817"/>
                <a:gd name="connsiteX14" fmla="*/ 362370 w 3339656"/>
                <a:gd name="connsiteY14" fmla="*/ 358444 h 2026817"/>
                <a:gd name="connsiteX15" fmla="*/ 377000 w 3339656"/>
                <a:gd name="connsiteY15" fmla="*/ 248716 h 2026817"/>
                <a:gd name="connsiteX16" fmla="*/ 391631 w 3339656"/>
                <a:gd name="connsiteY16" fmla="*/ 226771 h 2026817"/>
                <a:gd name="connsiteX17" fmla="*/ 420892 w 3339656"/>
                <a:gd name="connsiteY17" fmla="*/ 182880 h 2026817"/>
                <a:gd name="connsiteX18" fmla="*/ 435522 w 3339656"/>
                <a:gd name="connsiteY18" fmla="*/ 160934 h 2026817"/>
                <a:gd name="connsiteX19" fmla="*/ 479413 w 3339656"/>
                <a:gd name="connsiteY19" fmla="*/ 138988 h 2026817"/>
                <a:gd name="connsiteX20" fmla="*/ 494044 w 3339656"/>
                <a:gd name="connsiteY20" fmla="*/ 124358 h 2026817"/>
                <a:gd name="connsiteX21" fmla="*/ 640348 w 3339656"/>
                <a:gd name="connsiteY21" fmla="*/ 146304 h 2026817"/>
                <a:gd name="connsiteX22" fmla="*/ 713500 w 3339656"/>
                <a:gd name="connsiteY22" fmla="*/ 138988 h 2026817"/>
                <a:gd name="connsiteX23" fmla="*/ 750076 w 3339656"/>
                <a:gd name="connsiteY23" fmla="*/ 109728 h 2026817"/>
                <a:gd name="connsiteX24" fmla="*/ 772021 w 3339656"/>
                <a:gd name="connsiteY24" fmla="*/ 102412 h 2026817"/>
                <a:gd name="connsiteX25" fmla="*/ 808597 w 3339656"/>
                <a:gd name="connsiteY25" fmla="*/ 80467 h 2026817"/>
                <a:gd name="connsiteX26" fmla="*/ 823228 w 3339656"/>
                <a:gd name="connsiteY26" fmla="*/ 65836 h 2026817"/>
                <a:gd name="connsiteX27" fmla="*/ 881749 w 3339656"/>
                <a:gd name="connsiteY27" fmla="*/ 43891 h 2026817"/>
                <a:gd name="connsiteX28" fmla="*/ 911010 w 3339656"/>
                <a:gd name="connsiteY28" fmla="*/ 29260 h 2026817"/>
                <a:gd name="connsiteX29" fmla="*/ 940271 w 3339656"/>
                <a:gd name="connsiteY29" fmla="*/ 21945 h 2026817"/>
                <a:gd name="connsiteX30" fmla="*/ 962216 w 3339656"/>
                <a:gd name="connsiteY30" fmla="*/ 7315 h 2026817"/>
                <a:gd name="connsiteX31" fmla="*/ 984162 w 3339656"/>
                <a:gd name="connsiteY31" fmla="*/ 0 h 2026817"/>
                <a:gd name="connsiteX32" fmla="*/ 1167042 w 3339656"/>
                <a:gd name="connsiteY32" fmla="*/ 7315 h 2026817"/>
                <a:gd name="connsiteX33" fmla="*/ 1232879 w 3339656"/>
                <a:gd name="connsiteY33" fmla="*/ 43891 h 2026817"/>
                <a:gd name="connsiteX34" fmla="*/ 1269455 w 3339656"/>
                <a:gd name="connsiteY34" fmla="*/ 73152 h 2026817"/>
                <a:gd name="connsiteX35" fmla="*/ 1284085 w 3339656"/>
                <a:gd name="connsiteY35" fmla="*/ 95097 h 2026817"/>
                <a:gd name="connsiteX36" fmla="*/ 1313346 w 3339656"/>
                <a:gd name="connsiteY36" fmla="*/ 131673 h 2026817"/>
                <a:gd name="connsiteX37" fmla="*/ 1313346 w 3339656"/>
                <a:gd name="connsiteY37" fmla="*/ 307238 h 2026817"/>
                <a:gd name="connsiteX38" fmla="*/ 1247509 w 3339656"/>
                <a:gd name="connsiteY38" fmla="*/ 365760 h 2026817"/>
                <a:gd name="connsiteX39" fmla="*/ 1210933 w 3339656"/>
                <a:gd name="connsiteY39" fmla="*/ 395020 h 2026817"/>
                <a:gd name="connsiteX40" fmla="*/ 1174357 w 3339656"/>
                <a:gd name="connsiteY40" fmla="*/ 424281 h 2026817"/>
                <a:gd name="connsiteX41" fmla="*/ 1145096 w 3339656"/>
                <a:gd name="connsiteY41" fmla="*/ 431596 h 2026817"/>
                <a:gd name="connsiteX42" fmla="*/ 1108520 w 3339656"/>
                <a:gd name="connsiteY42" fmla="*/ 460857 h 2026817"/>
                <a:gd name="connsiteX43" fmla="*/ 1093890 w 3339656"/>
                <a:gd name="connsiteY43" fmla="*/ 475488 h 2026817"/>
                <a:gd name="connsiteX44" fmla="*/ 1071944 w 3339656"/>
                <a:gd name="connsiteY44" fmla="*/ 482803 h 2026817"/>
                <a:gd name="connsiteX45" fmla="*/ 1049999 w 3339656"/>
                <a:gd name="connsiteY45" fmla="*/ 497433 h 2026817"/>
                <a:gd name="connsiteX46" fmla="*/ 1028053 w 3339656"/>
                <a:gd name="connsiteY46" fmla="*/ 504748 h 2026817"/>
                <a:gd name="connsiteX47" fmla="*/ 1035368 w 3339656"/>
                <a:gd name="connsiteY47" fmla="*/ 555955 h 2026817"/>
                <a:gd name="connsiteX48" fmla="*/ 1057314 w 3339656"/>
                <a:gd name="connsiteY48" fmla="*/ 570585 h 2026817"/>
                <a:gd name="connsiteX49" fmla="*/ 1145096 w 3339656"/>
                <a:gd name="connsiteY49" fmla="*/ 577900 h 2026817"/>
                <a:gd name="connsiteX50" fmla="*/ 1174357 w 3339656"/>
                <a:gd name="connsiteY50" fmla="*/ 607161 h 2026817"/>
                <a:gd name="connsiteX51" fmla="*/ 1188988 w 3339656"/>
                <a:gd name="connsiteY51" fmla="*/ 621792 h 2026817"/>
                <a:gd name="connsiteX52" fmla="*/ 1218248 w 3339656"/>
                <a:gd name="connsiteY52" fmla="*/ 658368 h 2026817"/>
                <a:gd name="connsiteX53" fmla="*/ 1240194 w 3339656"/>
                <a:gd name="connsiteY53" fmla="*/ 665683 h 2026817"/>
                <a:gd name="connsiteX54" fmla="*/ 1298716 w 3339656"/>
                <a:gd name="connsiteY54" fmla="*/ 658368 h 2026817"/>
                <a:gd name="connsiteX55" fmla="*/ 1320661 w 3339656"/>
                <a:gd name="connsiteY55" fmla="*/ 621792 h 2026817"/>
                <a:gd name="connsiteX56" fmla="*/ 1335292 w 3339656"/>
                <a:gd name="connsiteY56" fmla="*/ 607161 h 2026817"/>
                <a:gd name="connsiteX57" fmla="*/ 1364552 w 3339656"/>
                <a:gd name="connsiteY57" fmla="*/ 555955 h 2026817"/>
                <a:gd name="connsiteX58" fmla="*/ 1371868 w 3339656"/>
                <a:gd name="connsiteY58" fmla="*/ 534009 h 2026817"/>
                <a:gd name="connsiteX59" fmla="*/ 1430389 w 3339656"/>
                <a:gd name="connsiteY59" fmla="*/ 482803 h 2026817"/>
                <a:gd name="connsiteX60" fmla="*/ 1452335 w 3339656"/>
                <a:gd name="connsiteY60" fmla="*/ 475488 h 2026817"/>
                <a:gd name="connsiteX61" fmla="*/ 1591324 w 3339656"/>
                <a:gd name="connsiteY61" fmla="*/ 482803 h 2026817"/>
                <a:gd name="connsiteX62" fmla="*/ 1635215 w 3339656"/>
                <a:gd name="connsiteY62" fmla="*/ 512064 h 2026817"/>
                <a:gd name="connsiteX63" fmla="*/ 1657160 w 3339656"/>
                <a:gd name="connsiteY63" fmla="*/ 526694 h 2026817"/>
                <a:gd name="connsiteX64" fmla="*/ 1752258 w 3339656"/>
                <a:gd name="connsiteY64" fmla="*/ 519379 h 2026817"/>
                <a:gd name="connsiteX65" fmla="*/ 1781519 w 3339656"/>
                <a:gd name="connsiteY65" fmla="*/ 482803 h 2026817"/>
                <a:gd name="connsiteX66" fmla="*/ 1818095 w 3339656"/>
                <a:gd name="connsiteY66" fmla="*/ 446227 h 2026817"/>
                <a:gd name="connsiteX67" fmla="*/ 1854671 w 3339656"/>
                <a:gd name="connsiteY67" fmla="*/ 416966 h 2026817"/>
                <a:gd name="connsiteX68" fmla="*/ 1883932 w 3339656"/>
                <a:gd name="connsiteY68" fmla="*/ 387705 h 2026817"/>
                <a:gd name="connsiteX69" fmla="*/ 1898562 w 3339656"/>
                <a:gd name="connsiteY69" fmla="*/ 358444 h 2026817"/>
                <a:gd name="connsiteX70" fmla="*/ 1920508 w 3339656"/>
                <a:gd name="connsiteY70" fmla="*/ 329184 h 2026817"/>
                <a:gd name="connsiteX71" fmla="*/ 1942453 w 3339656"/>
                <a:gd name="connsiteY71" fmla="*/ 307238 h 2026817"/>
                <a:gd name="connsiteX72" fmla="*/ 1957084 w 3339656"/>
                <a:gd name="connsiteY72" fmla="*/ 285292 h 2026817"/>
                <a:gd name="connsiteX73" fmla="*/ 1979029 w 3339656"/>
                <a:gd name="connsiteY73" fmla="*/ 270662 h 2026817"/>
                <a:gd name="connsiteX74" fmla="*/ 2037551 w 3339656"/>
                <a:gd name="connsiteY74" fmla="*/ 219456 h 2026817"/>
                <a:gd name="connsiteX75" fmla="*/ 2059496 w 3339656"/>
                <a:gd name="connsiteY75" fmla="*/ 212140 h 2026817"/>
                <a:gd name="connsiteX76" fmla="*/ 2074127 w 3339656"/>
                <a:gd name="connsiteY76" fmla="*/ 197510 h 2026817"/>
                <a:gd name="connsiteX77" fmla="*/ 2161909 w 3339656"/>
                <a:gd name="connsiteY77" fmla="*/ 204825 h 2026817"/>
                <a:gd name="connsiteX78" fmla="*/ 2183855 w 3339656"/>
                <a:gd name="connsiteY78" fmla="*/ 226771 h 2026817"/>
                <a:gd name="connsiteX79" fmla="*/ 2205800 w 3339656"/>
                <a:gd name="connsiteY79" fmla="*/ 241401 h 2026817"/>
                <a:gd name="connsiteX80" fmla="*/ 2242376 w 3339656"/>
                <a:gd name="connsiteY80" fmla="*/ 270662 h 2026817"/>
                <a:gd name="connsiteX81" fmla="*/ 2249692 w 3339656"/>
                <a:gd name="connsiteY81" fmla="*/ 292608 h 2026817"/>
                <a:gd name="connsiteX82" fmla="*/ 2271637 w 3339656"/>
                <a:gd name="connsiteY82" fmla="*/ 307238 h 2026817"/>
                <a:gd name="connsiteX83" fmla="*/ 2286268 w 3339656"/>
                <a:gd name="connsiteY83" fmla="*/ 321868 h 2026817"/>
                <a:gd name="connsiteX84" fmla="*/ 2293583 w 3339656"/>
                <a:gd name="connsiteY84" fmla="*/ 343814 h 2026817"/>
                <a:gd name="connsiteX85" fmla="*/ 2322844 w 3339656"/>
                <a:gd name="connsiteY85" fmla="*/ 380390 h 2026817"/>
                <a:gd name="connsiteX86" fmla="*/ 2344789 w 3339656"/>
                <a:gd name="connsiteY86" fmla="*/ 453542 h 2026817"/>
                <a:gd name="connsiteX87" fmla="*/ 2352104 w 3339656"/>
                <a:gd name="connsiteY87" fmla="*/ 526694 h 2026817"/>
                <a:gd name="connsiteX88" fmla="*/ 2359420 w 3339656"/>
                <a:gd name="connsiteY88" fmla="*/ 555955 h 2026817"/>
                <a:gd name="connsiteX89" fmla="*/ 2366735 w 3339656"/>
                <a:gd name="connsiteY89" fmla="*/ 592531 h 2026817"/>
                <a:gd name="connsiteX90" fmla="*/ 2381365 w 3339656"/>
                <a:gd name="connsiteY90" fmla="*/ 636422 h 2026817"/>
                <a:gd name="connsiteX91" fmla="*/ 2403311 w 3339656"/>
                <a:gd name="connsiteY91" fmla="*/ 643737 h 2026817"/>
                <a:gd name="connsiteX92" fmla="*/ 2454517 w 3339656"/>
                <a:gd name="connsiteY92" fmla="*/ 636422 h 2026817"/>
                <a:gd name="connsiteX93" fmla="*/ 2483778 w 3339656"/>
                <a:gd name="connsiteY93" fmla="*/ 607161 h 2026817"/>
                <a:gd name="connsiteX94" fmla="*/ 2505724 w 3339656"/>
                <a:gd name="connsiteY94" fmla="*/ 599846 h 2026817"/>
                <a:gd name="connsiteX95" fmla="*/ 2549615 w 3339656"/>
                <a:gd name="connsiteY95" fmla="*/ 563270 h 2026817"/>
                <a:gd name="connsiteX96" fmla="*/ 2578876 w 3339656"/>
                <a:gd name="connsiteY96" fmla="*/ 555955 h 2026817"/>
                <a:gd name="connsiteX97" fmla="*/ 2717864 w 3339656"/>
                <a:gd name="connsiteY97" fmla="*/ 548640 h 2026817"/>
                <a:gd name="connsiteX98" fmla="*/ 2966581 w 3339656"/>
                <a:gd name="connsiteY98" fmla="*/ 555955 h 2026817"/>
                <a:gd name="connsiteX99" fmla="*/ 3017788 w 3339656"/>
                <a:gd name="connsiteY99" fmla="*/ 570585 h 2026817"/>
                <a:gd name="connsiteX100" fmla="*/ 3068994 w 3339656"/>
                <a:gd name="connsiteY100" fmla="*/ 577900 h 2026817"/>
                <a:gd name="connsiteX101" fmla="*/ 3090940 w 3339656"/>
                <a:gd name="connsiteY101" fmla="*/ 585216 h 2026817"/>
                <a:gd name="connsiteX102" fmla="*/ 3134831 w 3339656"/>
                <a:gd name="connsiteY102" fmla="*/ 592531 h 2026817"/>
                <a:gd name="connsiteX103" fmla="*/ 3200668 w 3339656"/>
                <a:gd name="connsiteY103" fmla="*/ 672998 h 2026817"/>
                <a:gd name="connsiteX104" fmla="*/ 3215298 w 3339656"/>
                <a:gd name="connsiteY104" fmla="*/ 694944 h 2026817"/>
                <a:gd name="connsiteX105" fmla="*/ 3222613 w 3339656"/>
                <a:gd name="connsiteY105" fmla="*/ 716889 h 2026817"/>
                <a:gd name="connsiteX106" fmla="*/ 3237244 w 3339656"/>
                <a:gd name="connsiteY106" fmla="*/ 731520 h 2026817"/>
                <a:gd name="connsiteX107" fmla="*/ 3251874 w 3339656"/>
                <a:gd name="connsiteY107" fmla="*/ 753465 h 2026817"/>
                <a:gd name="connsiteX108" fmla="*/ 3259189 w 3339656"/>
                <a:gd name="connsiteY108" fmla="*/ 775411 h 2026817"/>
                <a:gd name="connsiteX109" fmla="*/ 3273820 w 3339656"/>
                <a:gd name="connsiteY109" fmla="*/ 790041 h 2026817"/>
                <a:gd name="connsiteX110" fmla="*/ 3281135 w 3339656"/>
                <a:gd name="connsiteY110" fmla="*/ 826617 h 2026817"/>
                <a:gd name="connsiteX111" fmla="*/ 3295765 w 3339656"/>
                <a:gd name="connsiteY111" fmla="*/ 870508 h 2026817"/>
                <a:gd name="connsiteX112" fmla="*/ 3303080 w 3339656"/>
                <a:gd name="connsiteY112" fmla="*/ 892454 h 2026817"/>
                <a:gd name="connsiteX113" fmla="*/ 3310396 w 3339656"/>
                <a:gd name="connsiteY113" fmla="*/ 914400 h 2026817"/>
                <a:gd name="connsiteX114" fmla="*/ 3295765 w 3339656"/>
                <a:gd name="connsiteY114" fmla="*/ 1038758 h 2026817"/>
                <a:gd name="connsiteX115" fmla="*/ 3281135 w 3339656"/>
                <a:gd name="connsiteY115" fmla="*/ 1082649 h 2026817"/>
                <a:gd name="connsiteX116" fmla="*/ 3288450 w 3339656"/>
                <a:gd name="connsiteY116" fmla="*/ 1163116 h 2026817"/>
                <a:gd name="connsiteX117" fmla="*/ 3295765 w 3339656"/>
                <a:gd name="connsiteY117" fmla="*/ 1192377 h 2026817"/>
                <a:gd name="connsiteX118" fmla="*/ 3310396 w 3339656"/>
                <a:gd name="connsiteY118" fmla="*/ 1207008 h 2026817"/>
                <a:gd name="connsiteX119" fmla="*/ 3332341 w 3339656"/>
                <a:gd name="connsiteY119" fmla="*/ 1258214 h 2026817"/>
                <a:gd name="connsiteX120" fmla="*/ 3339656 w 3339656"/>
                <a:gd name="connsiteY120" fmla="*/ 1280160 h 2026817"/>
                <a:gd name="connsiteX121" fmla="*/ 3332341 w 3339656"/>
                <a:gd name="connsiteY121" fmla="*/ 1375257 h 2026817"/>
                <a:gd name="connsiteX122" fmla="*/ 3266504 w 3339656"/>
                <a:gd name="connsiteY122" fmla="*/ 1411833 h 2026817"/>
                <a:gd name="connsiteX123" fmla="*/ 3112885 w 3339656"/>
                <a:gd name="connsiteY123" fmla="*/ 1404518 h 2026817"/>
                <a:gd name="connsiteX124" fmla="*/ 3068994 w 3339656"/>
                <a:gd name="connsiteY124" fmla="*/ 1389888 h 2026817"/>
                <a:gd name="connsiteX125" fmla="*/ 2900744 w 3339656"/>
                <a:gd name="connsiteY125" fmla="*/ 1419148 h 2026817"/>
                <a:gd name="connsiteX126" fmla="*/ 2893429 w 3339656"/>
                <a:gd name="connsiteY126" fmla="*/ 1441094 h 2026817"/>
                <a:gd name="connsiteX127" fmla="*/ 2915375 w 3339656"/>
                <a:gd name="connsiteY127" fmla="*/ 1550822 h 2026817"/>
                <a:gd name="connsiteX128" fmla="*/ 2944636 w 3339656"/>
                <a:gd name="connsiteY128" fmla="*/ 1587398 h 2026817"/>
                <a:gd name="connsiteX129" fmla="*/ 2959266 w 3339656"/>
                <a:gd name="connsiteY129" fmla="*/ 1609344 h 2026817"/>
                <a:gd name="connsiteX130" fmla="*/ 2995842 w 3339656"/>
                <a:gd name="connsiteY130" fmla="*/ 1645920 h 2026817"/>
                <a:gd name="connsiteX131" fmla="*/ 3025103 w 3339656"/>
                <a:gd name="connsiteY131" fmla="*/ 1689811 h 2026817"/>
                <a:gd name="connsiteX132" fmla="*/ 3039733 w 3339656"/>
                <a:gd name="connsiteY132" fmla="*/ 1711756 h 2026817"/>
                <a:gd name="connsiteX133" fmla="*/ 3068994 w 3339656"/>
                <a:gd name="connsiteY133" fmla="*/ 1748332 h 2026817"/>
                <a:gd name="connsiteX134" fmla="*/ 3068994 w 3339656"/>
                <a:gd name="connsiteY134" fmla="*/ 1858060 h 2026817"/>
                <a:gd name="connsiteX135" fmla="*/ 3054364 w 3339656"/>
                <a:gd name="connsiteY135" fmla="*/ 1901952 h 2026817"/>
                <a:gd name="connsiteX136" fmla="*/ 3032418 w 3339656"/>
                <a:gd name="connsiteY136" fmla="*/ 1909267 h 2026817"/>
                <a:gd name="connsiteX137" fmla="*/ 2973896 w 3339656"/>
                <a:gd name="connsiteY137" fmla="*/ 1923897 h 2026817"/>
                <a:gd name="connsiteX138" fmla="*/ 2864168 w 3339656"/>
                <a:gd name="connsiteY138" fmla="*/ 1916582 h 2026817"/>
                <a:gd name="connsiteX139" fmla="*/ 2820277 w 3339656"/>
                <a:gd name="connsiteY139" fmla="*/ 1894636 h 2026817"/>
                <a:gd name="connsiteX140" fmla="*/ 2791016 w 3339656"/>
                <a:gd name="connsiteY140" fmla="*/ 1872691 h 2026817"/>
                <a:gd name="connsiteX141" fmla="*/ 2747125 w 3339656"/>
                <a:gd name="connsiteY141" fmla="*/ 1858060 h 2026817"/>
                <a:gd name="connsiteX142" fmla="*/ 2725180 w 3339656"/>
                <a:gd name="connsiteY142" fmla="*/ 1850745 h 2026817"/>
                <a:gd name="connsiteX143" fmla="*/ 2615452 w 3339656"/>
                <a:gd name="connsiteY143" fmla="*/ 1858060 h 2026817"/>
                <a:gd name="connsiteX144" fmla="*/ 2586191 w 3339656"/>
                <a:gd name="connsiteY144" fmla="*/ 1865376 h 2026817"/>
                <a:gd name="connsiteX145" fmla="*/ 2542300 w 3339656"/>
                <a:gd name="connsiteY145" fmla="*/ 1880006 h 2026817"/>
                <a:gd name="connsiteX146" fmla="*/ 2498408 w 3339656"/>
                <a:gd name="connsiteY146" fmla="*/ 1916582 h 2026817"/>
                <a:gd name="connsiteX147" fmla="*/ 2461832 w 3339656"/>
                <a:gd name="connsiteY147" fmla="*/ 1953158 h 2026817"/>
                <a:gd name="connsiteX148" fmla="*/ 2417941 w 3339656"/>
                <a:gd name="connsiteY148" fmla="*/ 1975104 h 2026817"/>
                <a:gd name="connsiteX149" fmla="*/ 2395996 w 3339656"/>
                <a:gd name="connsiteY149" fmla="*/ 1989734 h 2026817"/>
                <a:gd name="connsiteX150" fmla="*/ 2344789 w 3339656"/>
                <a:gd name="connsiteY150" fmla="*/ 2004364 h 2026817"/>
                <a:gd name="connsiteX151" fmla="*/ 2322844 w 3339656"/>
                <a:gd name="connsiteY151" fmla="*/ 2018995 h 2026817"/>
                <a:gd name="connsiteX152" fmla="*/ 2242376 w 3339656"/>
                <a:gd name="connsiteY152" fmla="*/ 2018995 h 2026817"/>
                <a:gd name="connsiteX153" fmla="*/ 2213116 w 3339656"/>
                <a:gd name="connsiteY153" fmla="*/ 1982419 h 2026817"/>
                <a:gd name="connsiteX154" fmla="*/ 2198485 w 3339656"/>
                <a:gd name="connsiteY154" fmla="*/ 1967788 h 2026817"/>
                <a:gd name="connsiteX155" fmla="*/ 2198485 w 3339656"/>
                <a:gd name="connsiteY155" fmla="*/ 1814169 h 2026817"/>
                <a:gd name="connsiteX156" fmla="*/ 2205800 w 3339656"/>
                <a:gd name="connsiteY156" fmla="*/ 1792224 h 2026817"/>
                <a:gd name="connsiteX157" fmla="*/ 2220431 w 3339656"/>
                <a:gd name="connsiteY157" fmla="*/ 1777593 h 2026817"/>
                <a:gd name="connsiteX158" fmla="*/ 2235061 w 3339656"/>
                <a:gd name="connsiteY158" fmla="*/ 1733702 h 2026817"/>
                <a:gd name="connsiteX159" fmla="*/ 2242376 w 3339656"/>
                <a:gd name="connsiteY159" fmla="*/ 1711756 h 2026817"/>
                <a:gd name="connsiteX160" fmla="*/ 2249692 w 3339656"/>
                <a:gd name="connsiteY160" fmla="*/ 1675180 h 2026817"/>
                <a:gd name="connsiteX161" fmla="*/ 2132648 w 3339656"/>
                <a:gd name="connsiteY161" fmla="*/ 1667865 h 2026817"/>
                <a:gd name="connsiteX162" fmla="*/ 2088757 w 3339656"/>
                <a:gd name="connsiteY162" fmla="*/ 1682496 h 2026817"/>
                <a:gd name="connsiteX163" fmla="*/ 2030236 w 3339656"/>
                <a:gd name="connsiteY163" fmla="*/ 1741017 h 2026817"/>
                <a:gd name="connsiteX164" fmla="*/ 2008290 w 3339656"/>
                <a:gd name="connsiteY164" fmla="*/ 1762963 h 2026817"/>
                <a:gd name="connsiteX165" fmla="*/ 1979029 w 3339656"/>
                <a:gd name="connsiteY165" fmla="*/ 1799539 h 2026817"/>
                <a:gd name="connsiteX166" fmla="*/ 1957084 w 3339656"/>
                <a:gd name="connsiteY166" fmla="*/ 1814169 h 2026817"/>
                <a:gd name="connsiteX167" fmla="*/ 1942453 w 3339656"/>
                <a:gd name="connsiteY167" fmla="*/ 1828800 h 2026817"/>
                <a:gd name="connsiteX168" fmla="*/ 1898562 w 3339656"/>
                <a:gd name="connsiteY168" fmla="*/ 1850745 h 2026817"/>
                <a:gd name="connsiteX169" fmla="*/ 1840040 w 3339656"/>
                <a:gd name="connsiteY169" fmla="*/ 1843430 h 2026817"/>
                <a:gd name="connsiteX170" fmla="*/ 1796149 w 3339656"/>
                <a:gd name="connsiteY170" fmla="*/ 1828800 h 2026817"/>
                <a:gd name="connsiteX171" fmla="*/ 1759573 w 3339656"/>
                <a:gd name="connsiteY171" fmla="*/ 1792224 h 2026817"/>
                <a:gd name="connsiteX172" fmla="*/ 1744943 w 3339656"/>
                <a:gd name="connsiteY172" fmla="*/ 1770278 h 2026817"/>
                <a:gd name="connsiteX173" fmla="*/ 1715682 w 3339656"/>
                <a:gd name="connsiteY173" fmla="*/ 1741017 h 2026817"/>
                <a:gd name="connsiteX174" fmla="*/ 1701052 w 3339656"/>
                <a:gd name="connsiteY174" fmla="*/ 1719072 h 2026817"/>
                <a:gd name="connsiteX175" fmla="*/ 1664476 w 3339656"/>
                <a:gd name="connsiteY175" fmla="*/ 1689811 h 2026817"/>
                <a:gd name="connsiteX176" fmla="*/ 1649845 w 3339656"/>
                <a:gd name="connsiteY176" fmla="*/ 1675180 h 2026817"/>
                <a:gd name="connsiteX177" fmla="*/ 1627900 w 3339656"/>
                <a:gd name="connsiteY177" fmla="*/ 1638604 h 2026817"/>
                <a:gd name="connsiteX178" fmla="*/ 1605954 w 3339656"/>
                <a:gd name="connsiteY178" fmla="*/ 1631289 h 2026817"/>
                <a:gd name="connsiteX179" fmla="*/ 1569378 w 3339656"/>
                <a:gd name="connsiteY179" fmla="*/ 1594713 h 2026817"/>
                <a:gd name="connsiteX180" fmla="*/ 1547432 w 3339656"/>
                <a:gd name="connsiteY180" fmla="*/ 1572768 h 2026817"/>
                <a:gd name="connsiteX181" fmla="*/ 1525487 w 3339656"/>
                <a:gd name="connsiteY181" fmla="*/ 1565452 h 2026817"/>
                <a:gd name="connsiteX182" fmla="*/ 1488911 w 3339656"/>
                <a:gd name="connsiteY182" fmla="*/ 1543507 h 2026817"/>
                <a:gd name="connsiteX183" fmla="*/ 1474280 w 3339656"/>
                <a:gd name="connsiteY183" fmla="*/ 1528876 h 2026817"/>
                <a:gd name="connsiteX184" fmla="*/ 1452335 w 3339656"/>
                <a:gd name="connsiteY184" fmla="*/ 1514246 h 2026817"/>
                <a:gd name="connsiteX185" fmla="*/ 1437704 w 3339656"/>
                <a:gd name="connsiteY185" fmla="*/ 1499616 h 2026817"/>
                <a:gd name="connsiteX186" fmla="*/ 1393813 w 3339656"/>
                <a:gd name="connsiteY186" fmla="*/ 1484985 h 2026817"/>
                <a:gd name="connsiteX187" fmla="*/ 1342607 w 3339656"/>
                <a:gd name="connsiteY187" fmla="*/ 1470355 h 2026817"/>
                <a:gd name="connsiteX188" fmla="*/ 1232879 w 3339656"/>
                <a:gd name="connsiteY188" fmla="*/ 1477670 h 2026817"/>
                <a:gd name="connsiteX189" fmla="*/ 1203618 w 3339656"/>
                <a:gd name="connsiteY189" fmla="*/ 1506931 h 2026817"/>
                <a:gd name="connsiteX190" fmla="*/ 1159727 w 3339656"/>
                <a:gd name="connsiteY190" fmla="*/ 1543507 h 2026817"/>
                <a:gd name="connsiteX191" fmla="*/ 1145096 w 3339656"/>
                <a:gd name="connsiteY191" fmla="*/ 1565452 h 2026817"/>
                <a:gd name="connsiteX192" fmla="*/ 1123151 w 3339656"/>
                <a:gd name="connsiteY192" fmla="*/ 1580083 h 2026817"/>
                <a:gd name="connsiteX193" fmla="*/ 1071944 w 3339656"/>
                <a:gd name="connsiteY193" fmla="*/ 1616659 h 2026817"/>
                <a:gd name="connsiteX194" fmla="*/ 1049999 w 3339656"/>
                <a:gd name="connsiteY194" fmla="*/ 1631289 h 2026817"/>
                <a:gd name="connsiteX195" fmla="*/ 925640 w 3339656"/>
                <a:gd name="connsiteY195" fmla="*/ 1616659 h 2026817"/>
                <a:gd name="connsiteX196" fmla="*/ 911010 w 3339656"/>
                <a:gd name="connsiteY196" fmla="*/ 1602028 h 2026817"/>
                <a:gd name="connsiteX197" fmla="*/ 903695 w 3339656"/>
                <a:gd name="connsiteY197" fmla="*/ 1580083 h 2026817"/>
                <a:gd name="connsiteX198" fmla="*/ 889064 w 3339656"/>
                <a:gd name="connsiteY198" fmla="*/ 1558137 h 2026817"/>
                <a:gd name="connsiteX199" fmla="*/ 881749 w 3339656"/>
                <a:gd name="connsiteY199" fmla="*/ 1536192 h 2026817"/>
                <a:gd name="connsiteX200" fmla="*/ 881749 w 3339656"/>
                <a:gd name="connsiteY200" fmla="*/ 1419148 h 2026817"/>
                <a:gd name="connsiteX201" fmla="*/ 911010 w 3339656"/>
                <a:gd name="connsiteY201" fmla="*/ 1382572 h 2026817"/>
                <a:gd name="connsiteX202" fmla="*/ 918325 w 3339656"/>
                <a:gd name="connsiteY202" fmla="*/ 1360627 h 2026817"/>
                <a:gd name="connsiteX203" fmla="*/ 889064 w 3339656"/>
                <a:gd name="connsiteY203" fmla="*/ 1309420 h 2026817"/>
                <a:gd name="connsiteX204" fmla="*/ 764706 w 3339656"/>
                <a:gd name="connsiteY204" fmla="*/ 1316736 h 2026817"/>
                <a:gd name="connsiteX205" fmla="*/ 698869 w 3339656"/>
                <a:gd name="connsiteY205" fmla="*/ 1353312 h 2026817"/>
                <a:gd name="connsiteX206" fmla="*/ 676924 w 3339656"/>
                <a:gd name="connsiteY206" fmla="*/ 1360627 h 2026817"/>
                <a:gd name="connsiteX207" fmla="*/ 625717 w 3339656"/>
                <a:gd name="connsiteY207" fmla="*/ 1389888 h 2026817"/>
                <a:gd name="connsiteX208" fmla="*/ 515989 w 3339656"/>
                <a:gd name="connsiteY208" fmla="*/ 1411833 h 2026817"/>
                <a:gd name="connsiteX209" fmla="*/ 486728 w 3339656"/>
                <a:gd name="connsiteY209" fmla="*/ 1419148 h 2026817"/>
                <a:gd name="connsiteX210" fmla="*/ 311164 w 3339656"/>
                <a:gd name="connsiteY210" fmla="*/ 1404518 h 2026817"/>
                <a:gd name="connsiteX211" fmla="*/ 281903 w 3339656"/>
                <a:gd name="connsiteY211" fmla="*/ 1375257 h 2026817"/>
                <a:gd name="connsiteX212" fmla="*/ 252642 w 3339656"/>
                <a:gd name="connsiteY212" fmla="*/ 1338681 h 2026817"/>
                <a:gd name="connsiteX213" fmla="*/ 245327 w 3339656"/>
                <a:gd name="connsiteY213" fmla="*/ 1316736 h 2026817"/>
                <a:gd name="connsiteX214" fmla="*/ 208751 w 3339656"/>
                <a:gd name="connsiteY214" fmla="*/ 1265529 h 2026817"/>
                <a:gd name="connsiteX215" fmla="*/ 179490 w 3339656"/>
                <a:gd name="connsiteY215" fmla="*/ 1236268 h 2026817"/>
                <a:gd name="connsiteX216" fmla="*/ 172175 w 3339656"/>
                <a:gd name="connsiteY216" fmla="*/ 1214323 h 2026817"/>
                <a:gd name="connsiteX217" fmla="*/ 157544 w 3339656"/>
                <a:gd name="connsiteY217" fmla="*/ 1199692 h 2026817"/>
                <a:gd name="connsiteX218" fmla="*/ 142914 w 3339656"/>
                <a:gd name="connsiteY218" fmla="*/ 1155801 h 2026817"/>
                <a:gd name="connsiteX219" fmla="*/ 135599 w 3339656"/>
                <a:gd name="connsiteY219" fmla="*/ 1133856 h 2026817"/>
                <a:gd name="connsiteX220" fmla="*/ 106338 w 3339656"/>
                <a:gd name="connsiteY220" fmla="*/ 1082649 h 2026817"/>
                <a:gd name="connsiteX221" fmla="*/ 84392 w 3339656"/>
                <a:gd name="connsiteY221" fmla="*/ 1002182 h 2026817"/>
                <a:gd name="connsiteX222" fmla="*/ 69762 w 3339656"/>
                <a:gd name="connsiteY222" fmla="*/ 958291 h 2026817"/>
                <a:gd name="connsiteX223" fmla="*/ 55132 w 3339656"/>
                <a:gd name="connsiteY223" fmla="*/ 943660 h 2026817"/>
                <a:gd name="connsiteX224" fmla="*/ 47816 w 3339656"/>
                <a:gd name="connsiteY224" fmla="*/ 921715 h 2026817"/>
                <a:gd name="connsiteX225" fmla="*/ 33186 w 3339656"/>
                <a:gd name="connsiteY225" fmla="*/ 899769 h 2026817"/>
                <a:gd name="connsiteX226" fmla="*/ 18556 w 3339656"/>
                <a:gd name="connsiteY226" fmla="*/ 855878 h 2026817"/>
                <a:gd name="connsiteX227" fmla="*/ 11240 w 3339656"/>
                <a:gd name="connsiteY227" fmla="*/ 833932 h 2026817"/>
                <a:gd name="connsiteX228" fmla="*/ 3925 w 3339656"/>
                <a:gd name="connsiteY228" fmla="*/ 811987 h 2026817"/>
                <a:gd name="connsiteX229" fmla="*/ 25871 w 3339656"/>
                <a:gd name="connsiteY229" fmla="*/ 672998 h 2026817"/>
                <a:gd name="connsiteX230" fmla="*/ 33186 w 3339656"/>
                <a:gd name="connsiteY230" fmla="*/ 643737 h 20268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</a:cxnLst>
              <a:rect l="l" t="t" r="r" b="b"/>
              <a:pathLst>
                <a:path w="3339656" h="2026817">
                  <a:moveTo>
                    <a:pt x="33186" y="643737"/>
                  </a:moveTo>
                  <a:cubicBezTo>
                    <a:pt x="40501" y="633983"/>
                    <a:pt x="58012" y="624757"/>
                    <a:pt x="69762" y="614476"/>
                  </a:cubicBezTo>
                  <a:cubicBezTo>
                    <a:pt x="77548" y="607664"/>
                    <a:pt x="81443" y="593814"/>
                    <a:pt x="91708" y="592531"/>
                  </a:cubicBezTo>
                  <a:cubicBezTo>
                    <a:pt x="123255" y="588588"/>
                    <a:pt x="155106" y="597408"/>
                    <a:pt x="186805" y="599846"/>
                  </a:cubicBezTo>
                  <a:lnTo>
                    <a:pt x="252642" y="621792"/>
                  </a:lnTo>
                  <a:lnTo>
                    <a:pt x="274588" y="629107"/>
                  </a:lnTo>
                  <a:lnTo>
                    <a:pt x="296533" y="636422"/>
                  </a:lnTo>
                  <a:cubicBezTo>
                    <a:pt x="308725" y="633984"/>
                    <a:pt x="321047" y="632122"/>
                    <a:pt x="333109" y="629107"/>
                  </a:cubicBezTo>
                  <a:cubicBezTo>
                    <a:pt x="340590" y="627237"/>
                    <a:pt x="350573" y="628067"/>
                    <a:pt x="355055" y="621792"/>
                  </a:cubicBezTo>
                  <a:cubicBezTo>
                    <a:pt x="364019" y="609243"/>
                    <a:pt x="369685" y="577900"/>
                    <a:pt x="369685" y="577900"/>
                  </a:cubicBezTo>
                  <a:cubicBezTo>
                    <a:pt x="359424" y="547116"/>
                    <a:pt x="355675" y="546776"/>
                    <a:pt x="369685" y="504748"/>
                  </a:cubicBezTo>
                  <a:cubicBezTo>
                    <a:pt x="371866" y="498205"/>
                    <a:pt x="380008" y="495504"/>
                    <a:pt x="384316" y="490118"/>
                  </a:cubicBezTo>
                  <a:cubicBezTo>
                    <a:pt x="389808" y="483253"/>
                    <a:pt x="394069" y="475487"/>
                    <a:pt x="398946" y="468172"/>
                  </a:cubicBezTo>
                  <a:cubicBezTo>
                    <a:pt x="393594" y="441412"/>
                    <a:pt x="389377" y="412459"/>
                    <a:pt x="377000" y="387705"/>
                  </a:cubicBezTo>
                  <a:lnTo>
                    <a:pt x="362370" y="358444"/>
                  </a:lnTo>
                  <a:cubicBezTo>
                    <a:pt x="364004" y="338841"/>
                    <a:pt x="362060" y="278594"/>
                    <a:pt x="377000" y="248716"/>
                  </a:cubicBezTo>
                  <a:cubicBezTo>
                    <a:pt x="380932" y="240852"/>
                    <a:pt x="386754" y="234086"/>
                    <a:pt x="391631" y="226771"/>
                  </a:cubicBezTo>
                  <a:cubicBezTo>
                    <a:pt x="404930" y="173574"/>
                    <a:pt x="387213" y="216559"/>
                    <a:pt x="420892" y="182880"/>
                  </a:cubicBezTo>
                  <a:cubicBezTo>
                    <a:pt x="427109" y="176663"/>
                    <a:pt x="429305" y="167151"/>
                    <a:pt x="435522" y="160934"/>
                  </a:cubicBezTo>
                  <a:cubicBezTo>
                    <a:pt x="449701" y="146755"/>
                    <a:pt x="461567" y="144938"/>
                    <a:pt x="479413" y="138988"/>
                  </a:cubicBezTo>
                  <a:cubicBezTo>
                    <a:pt x="484290" y="134111"/>
                    <a:pt x="487156" y="124702"/>
                    <a:pt x="494044" y="124358"/>
                  </a:cubicBezTo>
                  <a:cubicBezTo>
                    <a:pt x="618675" y="118127"/>
                    <a:pt x="596819" y="102775"/>
                    <a:pt x="640348" y="146304"/>
                  </a:cubicBezTo>
                  <a:cubicBezTo>
                    <a:pt x="664732" y="143865"/>
                    <a:pt x="689622" y="144498"/>
                    <a:pt x="713500" y="138988"/>
                  </a:cubicBezTo>
                  <a:cubicBezTo>
                    <a:pt x="737286" y="133499"/>
                    <a:pt x="732286" y="120402"/>
                    <a:pt x="750076" y="109728"/>
                  </a:cubicBezTo>
                  <a:cubicBezTo>
                    <a:pt x="756688" y="105761"/>
                    <a:pt x="764706" y="104851"/>
                    <a:pt x="772021" y="102412"/>
                  </a:cubicBezTo>
                  <a:cubicBezTo>
                    <a:pt x="809096" y="65339"/>
                    <a:pt x="761113" y="108958"/>
                    <a:pt x="808597" y="80467"/>
                  </a:cubicBezTo>
                  <a:cubicBezTo>
                    <a:pt x="814511" y="76918"/>
                    <a:pt x="817489" y="69662"/>
                    <a:pt x="823228" y="65836"/>
                  </a:cubicBezTo>
                  <a:cubicBezTo>
                    <a:pt x="846179" y="50535"/>
                    <a:pt x="856016" y="50324"/>
                    <a:pt x="881749" y="43891"/>
                  </a:cubicBezTo>
                  <a:cubicBezTo>
                    <a:pt x="891503" y="39014"/>
                    <a:pt x="900799" y="33089"/>
                    <a:pt x="911010" y="29260"/>
                  </a:cubicBezTo>
                  <a:cubicBezTo>
                    <a:pt x="920424" y="25730"/>
                    <a:pt x="931030" y="25905"/>
                    <a:pt x="940271" y="21945"/>
                  </a:cubicBezTo>
                  <a:cubicBezTo>
                    <a:pt x="948352" y="18482"/>
                    <a:pt x="954353" y="11247"/>
                    <a:pt x="962216" y="7315"/>
                  </a:cubicBezTo>
                  <a:cubicBezTo>
                    <a:pt x="969113" y="3867"/>
                    <a:pt x="976847" y="2438"/>
                    <a:pt x="984162" y="0"/>
                  </a:cubicBezTo>
                  <a:cubicBezTo>
                    <a:pt x="1045122" y="2438"/>
                    <a:pt x="1106188" y="2968"/>
                    <a:pt x="1167042" y="7315"/>
                  </a:cubicBezTo>
                  <a:cubicBezTo>
                    <a:pt x="1188674" y="8860"/>
                    <a:pt x="1221326" y="36189"/>
                    <a:pt x="1232879" y="43891"/>
                  </a:cubicBezTo>
                  <a:cubicBezTo>
                    <a:pt x="1249174" y="54755"/>
                    <a:pt x="1257542" y="58261"/>
                    <a:pt x="1269455" y="73152"/>
                  </a:cubicBezTo>
                  <a:cubicBezTo>
                    <a:pt x="1274947" y="80017"/>
                    <a:pt x="1278593" y="88232"/>
                    <a:pt x="1284085" y="95097"/>
                  </a:cubicBezTo>
                  <a:cubicBezTo>
                    <a:pt x="1325779" y="147214"/>
                    <a:pt x="1268318" y="64131"/>
                    <a:pt x="1313346" y="131673"/>
                  </a:cubicBezTo>
                  <a:cubicBezTo>
                    <a:pt x="1329105" y="194713"/>
                    <a:pt x="1337666" y="216906"/>
                    <a:pt x="1313346" y="307238"/>
                  </a:cubicBezTo>
                  <a:cubicBezTo>
                    <a:pt x="1307866" y="327593"/>
                    <a:pt x="1267707" y="352295"/>
                    <a:pt x="1247509" y="365760"/>
                  </a:cubicBezTo>
                  <a:cubicBezTo>
                    <a:pt x="1218369" y="409469"/>
                    <a:pt x="1250194" y="371463"/>
                    <a:pt x="1210933" y="395020"/>
                  </a:cubicBezTo>
                  <a:cubicBezTo>
                    <a:pt x="1171602" y="418619"/>
                    <a:pt x="1225604" y="402319"/>
                    <a:pt x="1174357" y="424281"/>
                  </a:cubicBezTo>
                  <a:cubicBezTo>
                    <a:pt x="1165116" y="428241"/>
                    <a:pt x="1154850" y="429158"/>
                    <a:pt x="1145096" y="431596"/>
                  </a:cubicBezTo>
                  <a:cubicBezTo>
                    <a:pt x="1109772" y="466923"/>
                    <a:pt x="1154660" y="423945"/>
                    <a:pt x="1108520" y="460857"/>
                  </a:cubicBezTo>
                  <a:cubicBezTo>
                    <a:pt x="1103134" y="465165"/>
                    <a:pt x="1099804" y="471940"/>
                    <a:pt x="1093890" y="475488"/>
                  </a:cubicBezTo>
                  <a:cubicBezTo>
                    <a:pt x="1087278" y="479455"/>
                    <a:pt x="1079259" y="480365"/>
                    <a:pt x="1071944" y="482803"/>
                  </a:cubicBezTo>
                  <a:cubicBezTo>
                    <a:pt x="1064629" y="487680"/>
                    <a:pt x="1057862" y="493501"/>
                    <a:pt x="1049999" y="497433"/>
                  </a:cubicBezTo>
                  <a:cubicBezTo>
                    <a:pt x="1043102" y="500881"/>
                    <a:pt x="1029923" y="497267"/>
                    <a:pt x="1028053" y="504748"/>
                  </a:cubicBezTo>
                  <a:cubicBezTo>
                    <a:pt x="1023871" y="521475"/>
                    <a:pt x="1028365" y="540199"/>
                    <a:pt x="1035368" y="555955"/>
                  </a:cubicBezTo>
                  <a:cubicBezTo>
                    <a:pt x="1038939" y="563989"/>
                    <a:pt x="1048693" y="568861"/>
                    <a:pt x="1057314" y="570585"/>
                  </a:cubicBezTo>
                  <a:cubicBezTo>
                    <a:pt x="1086106" y="576343"/>
                    <a:pt x="1115835" y="575462"/>
                    <a:pt x="1145096" y="577900"/>
                  </a:cubicBezTo>
                  <a:cubicBezTo>
                    <a:pt x="1184112" y="590906"/>
                    <a:pt x="1154849" y="574649"/>
                    <a:pt x="1174357" y="607161"/>
                  </a:cubicBezTo>
                  <a:cubicBezTo>
                    <a:pt x="1177906" y="613075"/>
                    <a:pt x="1184679" y="616406"/>
                    <a:pt x="1188988" y="621792"/>
                  </a:cubicBezTo>
                  <a:cubicBezTo>
                    <a:pt x="1198187" y="633291"/>
                    <a:pt x="1204663" y="650217"/>
                    <a:pt x="1218248" y="658368"/>
                  </a:cubicBezTo>
                  <a:cubicBezTo>
                    <a:pt x="1224860" y="662335"/>
                    <a:pt x="1232879" y="663245"/>
                    <a:pt x="1240194" y="665683"/>
                  </a:cubicBezTo>
                  <a:cubicBezTo>
                    <a:pt x="1259701" y="663245"/>
                    <a:pt x="1279886" y="664017"/>
                    <a:pt x="1298716" y="658368"/>
                  </a:cubicBezTo>
                  <a:cubicBezTo>
                    <a:pt x="1316798" y="652943"/>
                    <a:pt x="1313401" y="633892"/>
                    <a:pt x="1320661" y="621792"/>
                  </a:cubicBezTo>
                  <a:cubicBezTo>
                    <a:pt x="1324210" y="615878"/>
                    <a:pt x="1330415" y="612038"/>
                    <a:pt x="1335292" y="607161"/>
                  </a:cubicBezTo>
                  <a:cubicBezTo>
                    <a:pt x="1350763" y="545276"/>
                    <a:pt x="1329688" y="608251"/>
                    <a:pt x="1364552" y="555955"/>
                  </a:cubicBezTo>
                  <a:cubicBezTo>
                    <a:pt x="1368829" y="549539"/>
                    <a:pt x="1367241" y="540178"/>
                    <a:pt x="1371868" y="534009"/>
                  </a:cubicBezTo>
                  <a:cubicBezTo>
                    <a:pt x="1383308" y="518756"/>
                    <a:pt x="1410084" y="492955"/>
                    <a:pt x="1430389" y="482803"/>
                  </a:cubicBezTo>
                  <a:cubicBezTo>
                    <a:pt x="1437286" y="479355"/>
                    <a:pt x="1445020" y="477926"/>
                    <a:pt x="1452335" y="475488"/>
                  </a:cubicBezTo>
                  <a:cubicBezTo>
                    <a:pt x="1498665" y="477926"/>
                    <a:pt x="1545831" y="473704"/>
                    <a:pt x="1591324" y="482803"/>
                  </a:cubicBezTo>
                  <a:cubicBezTo>
                    <a:pt x="1608566" y="486251"/>
                    <a:pt x="1620585" y="502310"/>
                    <a:pt x="1635215" y="512064"/>
                  </a:cubicBezTo>
                  <a:lnTo>
                    <a:pt x="1657160" y="526694"/>
                  </a:lnTo>
                  <a:cubicBezTo>
                    <a:pt x="1688859" y="524256"/>
                    <a:pt x="1721082" y="525614"/>
                    <a:pt x="1752258" y="519379"/>
                  </a:cubicBezTo>
                  <a:cubicBezTo>
                    <a:pt x="1760898" y="517651"/>
                    <a:pt x="1778622" y="486114"/>
                    <a:pt x="1781519" y="482803"/>
                  </a:cubicBezTo>
                  <a:cubicBezTo>
                    <a:pt x="1792873" y="469827"/>
                    <a:pt x="1803749" y="455792"/>
                    <a:pt x="1818095" y="446227"/>
                  </a:cubicBezTo>
                  <a:cubicBezTo>
                    <a:pt x="1845778" y="427770"/>
                    <a:pt x="1833823" y="437812"/>
                    <a:pt x="1854671" y="416966"/>
                  </a:cubicBezTo>
                  <a:cubicBezTo>
                    <a:pt x="1874178" y="358443"/>
                    <a:pt x="1844917" y="426720"/>
                    <a:pt x="1883932" y="387705"/>
                  </a:cubicBezTo>
                  <a:cubicBezTo>
                    <a:pt x="1891643" y="379994"/>
                    <a:pt x="1892782" y="367691"/>
                    <a:pt x="1898562" y="358444"/>
                  </a:cubicBezTo>
                  <a:cubicBezTo>
                    <a:pt x="1905024" y="348105"/>
                    <a:pt x="1912574" y="338441"/>
                    <a:pt x="1920508" y="329184"/>
                  </a:cubicBezTo>
                  <a:cubicBezTo>
                    <a:pt x="1927241" y="321329"/>
                    <a:pt x="1935830" y="315185"/>
                    <a:pt x="1942453" y="307238"/>
                  </a:cubicBezTo>
                  <a:cubicBezTo>
                    <a:pt x="1948081" y="300484"/>
                    <a:pt x="1950867" y="291509"/>
                    <a:pt x="1957084" y="285292"/>
                  </a:cubicBezTo>
                  <a:cubicBezTo>
                    <a:pt x="1963301" y="279075"/>
                    <a:pt x="1972354" y="276383"/>
                    <a:pt x="1979029" y="270662"/>
                  </a:cubicBezTo>
                  <a:cubicBezTo>
                    <a:pt x="2007363" y="246376"/>
                    <a:pt x="2005694" y="237660"/>
                    <a:pt x="2037551" y="219456"/>
                  </a:cubicBezTo>
                  <a:cubicBezTo>
                    <a:pt x="2044246" y="215630"/>
                    <a:pt x="2052181" y="214579"/>
                    <a:pt x="2059496" y="212140"/>
                  </a:cubicBezTo>
                  <a:cubicBezTo>
                    <a:pt x="2064373" y="207263"/>
                    <a:pt x="2067248" y="198001"/>
                    <a:pt x="2074127" y="197510"/>
                  </a:cubicBezTo>
                  <a:cubicBezTo>
                    <a:pt x="2103414" y="195418"/>
                    <a:pt x="2133538" y="197259"/>
                    <a:pt x="2161909" y="204825"/>
                  </a:cubicBezTo>
                  <a:cubicBezTo>
                    <a:pt x="2171905" y="207491"/>
                    <a:pt x="2175907" y="220148"/>
                    <a:pt x="2183855" y="226771"/>
                  </a:cubicBezTo>
                  <a:cubicBezTo>
                    <a:pt x="2190609" y="232399"/>
                    <a:pt x="2198935" y="235909"/>
                    <a:pt x="2205800" y="241401"/>
                  </a:cubicBezTo>
                  <a:cubicBezTo>
                    <a:pt x="2257917" y="283095"/>
                    <a:pt x="2174834" y="225634"/>
                    <a:pt x="2242376" y="270662"/>
                  </a:cubicBezTo>
                  <a:cubicBezTo>
                    <a:pt x="2244815" y="277977"/>
                    <a:pt x="2244875" y="286587"/>
                    <a:pt x="2249692" y="292608"/>
                  </a:cubicBezTo>
                  <a:cubicBezTo>
                    <a:pt x="2255184" y="299473"/>
                    <a:pt x="2264772" y="301746"/>
                    <a:pt x="2271637" y="307238"/>
                  </a:cubicBezTo>
                  <a:cubicBezTo>
                    <a:pt x="2277023" y="311546"/>
                    <a:pt x="2281391" y="316991"/>
                    <a:pt x="2286268" y="321868"/>
                  </a:cubicBezTo>
                  <a:cubicBezTo>
                    <a:pt x="2288706" y="329183"/>
                    <a:pt x="2290135" y="336917"/>
                    <a:pt x="2293583" y="343814"/>
                  </a:cubicBezTo>
                  <a:cubicBezTo>
                    <a:pt x="2302812" y="362273"/>
                    <a:pt x="2309234" y="366781"/>
                    <a:pt x="2322844" y="380390"/>
                  </a:cubicBezTo>
                  <a:cubicBezTo>
                    <a:pt x="2340653" y="433819"/>
                    <a:pt x="2333734" y="409320"/>
                    <a:pt x="2344789" y="453542"/>
                  </a:cubicBezTo>
                  <a:cubicBezTo>
                    <a:pt x="2347227" y="477926"/>
                    <a:pt x="2348638" y="502435"/>
                    <a:pt x="2352104" y="526694"/>
                  </a:cubicBezTo>
                  <a:cubicBezTo>
                    <a:pt x="2353526" y="536647"/>
                    <a:pt x="2357239" y="546141"/>
                    <a:pt x="2359420" y="555955"/>
                  </a:cubicBezTo>
                  <a:cubicBezTo>
                    <a:pt x="2362117" y="568092"/>
                    <a:pt x="2363464" y="580536"/>
                    <a:pt x="2366735" y="592531"/>
                  </a:cubicBezTo>
                  <a:cubicBezTo>
                    <a:pt x="2370793" y="607409"/>
                    <a:pt x="2366735" y="631545"/>
                    <a:pt x="2381365" y="636422"/>
                  </a:cubicBezTo>
                  <a:lnTo>
                    <a:pt x="2403311" y="643737"/>
                  </a:lnTo>
                  <a:cubicBezTo>
                    <a:pt x="2420380" y="641299"/>
                    <a:pt x="2438821" y="643557"/>
                    <a:pt x="2454517" y="636422"/>
                  </a:cubicBezTo>
                  <a:cubicBezTo>
                    <a:pt x="2467074" y="630714"/>
                    <a:pt x="2470692" y="611523"/>
                    <a:pt x="2483778" y="607161"/>
                  </a:cubicBezTo>
                  <a:lnTo>
                    <a:pt x="2505724" y="599846"/>
                  </a:lnTo>
                  <a:cubicBezTo>
                    <a:pt x="2518908" y="586661"/>
                    <a:pt x="2531790" y="570909"/>
                    <a:pt x="2549615" y="563270"/>
                  </a:cubicBezTo>
                  <a:cubicBezTo>
                    <a:pt x="2558856" y="559310"/>
                    <a:pt x="2568860" y="556826"/>
                    <a:pt x="2578876" y="555955"/>
                  </a:cubicBezTo>
                  <a:cubicBezTo>
                    <a:pt x="2625095" y="551936"/>
                    <a:pt x="2671535" y="551078"/>
                    <a:pt x="2717864" y="548640"/>
                  </a:cubicBezTo>
                  <a:cubicBezTo>
                    <a:pt x="2800770" y="551078"/>
                    <a:pt x="2883754" y="551596"/>
                    <a:pt x="2966581" y="555955"/>
                  </a:cubicBezTo>
                  <a:cubicBezTo>
                    <a:pt x="2991254" y="557254"/>
                    <a:pt x="2995561" y="566140"/>
                    <a:pt x="3017788" y="570585"/>
                  </a:cubicBezTo>
                  <a:cubicBezTo>
                    <a:pt x="3034695" y="573966"/>
                    <a:pt x="3051925" y="575462"/>
                    <a:pt x="3068994" y="577900"/>
                  </a:cubicBezTo>
                  <a:cubicBezTo>
                    <a:pt x="3076309" y="580339"/>
                    <a:pt x="3083413" y="583543"/>
                    <a:pt x="3090940" y="585216"/>
                  </a:cubicBezTo>
                  <a:cubicBezTo>
                    <a:pt x="3105419" y="588434"/>
                    <a:pt x="3121810" y="585429"/>
                    <a:pt x="3134831" y="592531"/>
                  </a:cubicBezTo>
                  <a:cubicBezTo>
                    <a:pt x="3160502" y="606533"/>
                    <a:pt x="3185644" y="650461"/>
                    <a:pt x="3200668" y="672998"/>
                  </a:cubicBezTo>
                  <a:cubicBezTo>
                    <a:pt x="3205545" y="680313"/>
                    <a:pt x="3212518" y="686603"/>
                    <a:pt x="3215298" y="694944"/>
                  </a:cubicBezTo>
                  <a:cubicBezTo>
                    <a:pt x="3217736" y="702259"/>
                    <a:pt x="3218646" y="710277"/>
                    <a:pt x="3222613" y="716889"/>
                  </a:cubicBezTo>
                  <a:cubicBezTo>
                    <a:pt x="3226162" y="722803"/>
                    <a:pt x="3232935" y="726134"/>
                    <a:pt x="3237244" y="731520"/>
                  </a:cubicBezTo>
                  <a:cubicBezTo>
                    <a:pt x="3242736" y="738385"/>
                    <a:pt x="3246997" y="746150"/>
                    <a:pt x="3251874" y="753465"/>
                  </a:cubicBezTo>
                  <a:cubicBezTo>
                    <a:pt x="3254312" y="760780"/>
                    <a:pt x="3255222" y="768799"/>
                    <a:pt x="3259189" y="775411"/>
                  </a:cubicBezTo>
                  <a:cubicBezTo>
                    <a:pt x="3262737" y="781325"/>
                    <a:pt x="3271103" y="783702"/>
                    <a:pt x="3273820" y="790041"/>
                  </a:cubicBezTo>
                  <a:cubicBezTo>
                    <a:pt x="3278718" y="801469"/>
                    <a:pt x="3277864" y="814622"/>
                    <a:pt x="3281135" y="826617"/>
                  </a:cubicBezTo>
                  <a:cubicBezTo>
                    <a:pt x="3285193" y="841495"/>
                    <a:pt x="3290888" y="855878"/>
                    <a:pt x="3295765" y="870508"/>
                  </a:cubicBezTo>
                  <a:lnTo>
                    <a:pt x="3303080" y="892454"/>
                  </a:lnTo>
                  <a:lnTo>
                    <a:pt x="3310396" y="914400"/>
                  </a:lnTo>
                  <a:cubicBezTo>
                    <a:pt x="3305586" y="976917"/>
                    <a:pt x="3309754" y="992126"/>
                    <a:pt x="3295765" y="1038758"/>
                  </a:cubicBezTo>
                  <a:cubicBezTo>
                    <a:pt x="3291334" y="1053529"/>
                    <a:pt x="3281135" y="1082649"/>
                    <a:pt x="3281135" y="1082649"/>
                  </a:cubicBezTo>
                  <a:cubicBezTo>
                    <a:pt x="3283573" y="1109471"/>
                    <a:pt x="3284891" y="1136419"/>
                    <a:pt x="3288450" y="1163116"/>
                  </a:cubicBezTo>
                  <a:cubicBezTo>
                    <a:pt x="3289779" y="1173082"/>
                    <a:pt x="3291269" y="1183385"/>
                    <a:pt x="3295765" y="1192377"/>
                  </a:cubicBezTo>
                  <a:cubicBezTo>
                    <a:pt x="3298849" y="1198546"/>
                    <a:pt x="3305519" y="1202131"/>
                    <a:pt x="3310396" y="1207008"/>
                  </a:cubicBezTo>
                  <a:cubicBezTo>
                    <a:pt x="3327552" y="1258477"/>
                    <a:pt x="3305222" y="1194933"/>
                    <a:pt x="3332341" y="1258214"/>
                  </a:cubicBezTo>
                  <a:cubicBezTo>
                    <a:pt x="3335378" y="1265302"/>
                    <a:pt x="3337218" y="1272845"/>
                    <a:pt x="3339656" y="1280160"/>
                  </a:cubicBezTo>
                  <a:cubicBezTo>
                    <a:pt x="3337218" y="1311859"/>
                    <a:pt x="3344446" y="1345859"/>
                    <a:pt x="3332341" y="1375257"/>
                  </a:cubicBezTo>
                  <a:cubicBezTo>
                    <a:pt x="3324337" y="1394695"/>
                    <a:pt x="3286580" y="1405141"/>
                    <a:pt x="3266504" y="1411833"/>
                  </a:cubicBezTo>
                  <a:cubicBezTo>
                    <a:pt x="3215298" y="1409395"/>
                    <a:pt x="3163836" y="1410179"/>
                    <a:pt x="3112885" y="1404518"/>
                  </a:cubicBezTo>
                  <a:cubicBezTo>
                    <a:pt x="3097558" y="1402815"/>
                    <a:pt x="3068994" y="1389888"/>
                    <a:pt x="3068994" y="1389888"/>
                  </a:cubicBezTo>
                  <a:cubicBezTo>
                    <a:pt x="3004279" y="1393124"/>
                    <a:pt x="2937743" y="1363650"/>
                    <a:pt x="2900744" y="1419148"/>
                  </a:cubicBezTo>
                  <a:cubicBezTo>
                    <a:pt x="2896467" y="1425564"/>
                    <a:pt x="2895867" y="1433779"/>
                    <a:pt x="2893429" y="1441094"/>
                  </a:cubicBezTo>
                  <a:cubicBezTo>
                    <a:pt x="2896259" y="1466562"/>
                    <a:pt x="2898083" y="1524883"/>
                    <a:pt x="2915375" y="1550822"/>
                  </a:cubicBezTo>
                  <a:cubicBezTo>
                    <a:pt x="2960405" y="1618370"/>
                    <a:pt x="2902941" y="1535280"/>
                    <a:pt x="2944636" y="1587398"/>
                  </a:cubicBezTo>
                  <a:cubicBezTo>
                    <a:pt x="2950128" y="1594263"/>
                    <a:pt x="2953477" y="1602727"/>
                    <a:pt x="2959266" y="1609344"/>
                  </a:cubicBezTo>
                  <a:cubicBezTo>
                    <a:pt x="2970620" y="1622320"/>
                    <a:pt x="2986278" y="1631574"/>
                    <a:pt x="2995842" y="1645920"/>
                  </a:cubicBezTo>
                  <a:lnTo>
                    <a:pt x="3025103" y="1689811"/>
                  </a:lnTo>
                  <a:cubicBezTo>
                    <a:pt x="3029980" y="1697126"/>
                    <a:pt x="3033516" y="1705539"/>
                    <a:pt x="3039733" y="1711756"/>
                  </a:cubicBezTo>
                  <a:cubicBezTo>
                    <a:pt x="3060581" y="1732604"/>
                    <a:pt x="3050538" y="1720648"/>
                    <a:pt x="3068994" y="1748332"/>
                  </a:cubicBezTo>
                  <a:cubicBezTo>
                    <a:pt x="3084201" y="1793955"/>
                    <a:pt x="3082253" y="1778505"/>
                    <a:pt x="3068994" y="1858060"/>
                  </a:cubicBezTo>
                  <a:cubicBezTo>
                    <a:pt x="3066459" y="1873272"/>
                    <a:pt x="3068995" y="1897075"/>
                    <a:pt x="3054364" y="1901952"/>
                  </a:cubicBezTo>
                  <a:cubicBezTo>
                    <a:pt x="3047049" y="1904390"/>
                    <a:pt x="3039857" y="1907238"/>
                    <a:pt x="3032418" y="1909267"/>
                  </a:cubicBezTo>
                  <a:cubicBezTo>
                    <a:pt x="3013019" y="1914557"/>
                    <a:pt x="2973896" y="1923897"/>
                    <a:pt x="2973896" y="1923897"/>
                  </a:cubicBezTo>
                  <a:cubicBezTo>
                    <a:pt x="2937320" y="1921459"/>
                    <a:pt x="2900601" y="1920630"/>
                    <a:pt x="2864168" y="1916582"/>
                  </a:cubicBezTo>
                  <a:cubicBezTo>
                    <a:pt x="2847003" y="1914675"/>
                    <a:pt x="2833678" y="1904208"/>
                    <a:pt x="2820277" y="1894636"/>
                  </a:cubicBezTo>
                  <a:cubicBezTo>
                    <a:pt x="2810356" y="1887550"/>
                    <a:pt x="2801921" y="1878143"/>
                    <a:pt x="2791016" y="1872691"/>
                  </a:cubicBezTo>
                  <a:cubicBezTo>
                    <a:pt x="2777222" y="1865794"/>
                    <a:pt x="2761755" y="1862937"/>
                    <a:pt x="2747125" y="1858060"/>
                  </a:cubicBezTo>
                  <a:lnTo>
                    <a:pt x="2725180" y="1850745"/>
                  </a:lnTo>
                  <a:cubicBezTo>
                    <a:pt x="2688604" y="1853183"/>
                    <a:pt x="2651908" y="1854222"/>
                    <a:pt x="2615452" y="1858060"/>
                  </a:cubicBezTo>
                  <a:cubicBezTo>
                    <a:pt x="2605453" y="1859113"/>
                    <a:pt x="2595821" y="1862487"/>
                    <a:pt x="2586191" y="1865376"/>
                  </a:cubicBezTo>
                  <a:cubicBezTo>
                    <a:pt x="2571420" y="1869807"/>
                    <a:pt x="2542300" y="1880006"/>
                    <a:pt x="2542300" y="1880006"/>
                  </a:cubicBezTo>
                  <a:cubicBezTo>
                    <a:pt x="2510107" y="1928294"/>
                    <a:pt x="2549813" y="1876601"/>
                    <a:pt x="2498408" y="1916582"/>
                  </a:cubicBezTo>
                  <a:cubicBezTo>
                    <a:pt x="2484798" y="1927168"/>
                    <a:pt x="2476178" y="1943594"/>
                    <a:pt x="2461832" y="1953158"/>
                  </a:cubicBezTo>
                  <a:cubicBezTo>
                    <a:pt x="2398943" y="1995084"/>
                    <a:pt x="2478512" y="1944818"/>
                    <a:pt x="2417941" y="1975104"/>
                  </a:cubicBezTo>
                  <a:cubicBezTo>
                    <a:pt x="2410078" y="1979036"/>
                    <a:pt x="2403859" y="1985802"/>
                    <a:pt x="2395996" y="1989734"/>
                  </a:cubicBezTo>
                  <a:cubicBezTo>
                    <a:pt x="2385502" y="1994981"/>
                    <a:pt x="2354163" y="2002020"/>
                    <a:pt x="2344789" y="2004364"/>
                  </a:cubicBezTo>
                  <a:cubicBezTo>
                    <a:pt x="2337474" y="2009241"/>
                    <a:pt x="2330708" y="2015063"/>
                    <a:pt x="2322844" y="2018995"/>
                  </a:cubicBezTo>
                  <a:cubicBezTo>
                    <a:pt x="2293075" y="2033880"/>
                    <a:pt x="2280945" y="2023816"/>
                    <a:pt x="2242376" y="2018995"/>
                  </a:cubicBezTo>
                  <a:cubicBezTo>
                    <a:pt x="2207046" y="1983663"/>
                    <a:pt x="2250034" y="2028566"/>
                    <a:pt x="2213116" y="1982419"/>
                  </a:cubicBezTo>
                  <a:cubicBezTo>
                    <a:pt x="2208807" y="1977033"/>
                    <a:pt x="2203362" y="1972665"/>
                    <a:pt x="2198485" y="1967788"/>
                  </a:cubicBezTo>
                  <a:cubicBezTo>
                    <a:pt x="2178023" y="1906403"/>
                    <a:pt x="2186441" y="1940637"/>
                    <a:pt x="2198485" y="1814169"/>
                  </a:cubicBezTo>
                  <a:cubicBezTo>
                    <a:pt x="2199216" y="1806493"/>
                    <a:pt x="2201833" y="1798836"/>
                    <a:pt x="2205800" y="1792224"/>
                  </a:cubicBezTo>
                  <a:cubicBezTo>
                    <a:pt x="2209349" y="1786310"/>
                    <a:pt x="2215554" y="1782470"/>
                    <a:pt x="2220431" y="1777593"/>
                  </a:cubicBezTo>
                  <a:lnTo>
                    <a:pt x="2235061" y="1733702"/>
                  </a:lnTo>
                  <a:cubicBezTo>
                    <a:pt x="2237499" y="1726387"/>
                    <a:pt x="2240864" y="1719317"/>
                    <a:pt x="2242376" y="1711756"/>
                  </a:cubicBezTo>
                  <a:lnTo>
                    <a:pt x="2249692" y="1675180"/>
                  </a:lnTo>
                  <a:cubicBezTo>
                    <a:pt x="2182552" y="1652801"/>
                    <a:pt x="2221145" y="1659015"/>
                    <a:pt x="2132648" y="1667865"/>
                  </a:cubicBezTo>
                  <a:cubicBezTo>
                    <a:pt x="2118018" y="1672742"/>
                    <a:pt x="2099662" y="1671591"/>
                    <a:pt x="2088757" y="1682496"/>
                  </a:cubicBezTo>
                  <a:lnTo>
                    <a:pt x="2030236" y="1741017"/>
                  </a:lnTo>
                  <a:cubicBezTo>
                    <a:pt x="2022921" y="1748332"/>
                    <a:pt x="2014029" y="1754355"/>
                    <a:pt x="2008290" y="1762963"/>
                  </a:cubicBezTo>
                  <a:cubicBezTo>
                    <a:pt x="1997427" y="1779258"/>
                    <a:pt x="1993920" y="1787626"/>
                    <a:pt x="1979029" y="1799539"/>
                  </a:cubicBezTo>
                  <a:cubicBezTo>
                    <a:pt x="1972164" y="1805031"/>
                    <a:pt x="1963949" y="1808677"/>
                    <a:pt x="1957084" y="1814169"/>
                  </a:cubicBezTo>
                  <a:cubicBezTo>
                    <a:pt x="1951698" y="1818478"/>
                    <a:pt x="1947839" y="1824491"/>
                    <a:pt x="1942453" y="1828800"/>
                  </a:cubicBezTo>
                  <a:cubicBezTo>
                    <a:pt x="1922195" y="1845006"/>
                    <a:pt x="1921741" y="1843019"/>
                    <a:pt x="1898562" y="1850745"/>
                  </a:cubicBezTo>
                  <a:cubicBezTo>
                    <a:pt x="1879055" y="1848307"/>
                    <a:pt x="1859263" y="1847549"/>
                    <a:pt x="1840040" y="1843430"/>
                  </a:cubicBezTo>
                  <a:cubicBezTo>
                    <a:pt x="1824961" y="1840199"/>
                    <a:pt x="1796149" y="1828800"/>
                    <a:pt x="1796149" y="1828800"/>
                  </a:cubicBezTo>
                  <a:cubicBezTo>
                    <a:pt x="1783957" y="1816608"/>
                    <a:pt x="1769137" y="1806570"/>
                    <a:pt x="1759573" y="1792224"/>
                  </a:cubicBezTo>
                  <a:cubicBezTo>
                    <a:pt x="1754696" y="1784909"/>
                    <a:pt x="1750665" y="1776953"/>
                    <a:pt x="1744943" y="1770278"/>
                  </a:cubicBezTo>
                  <a:cubicBezTo>
                    <a:pt x="1735966" y="1759805"/>
                    <a:pt x="1723333" y="1752494"/>
                    <a:pt x="1715682" y="1741017"/>
                  </a:cubicBezTo>
                  <a:cubicBezTo>
                    <a:pt x="1710805" y="1733702"/>
                    <a:pt x="1706544" y="1725937"/>
                    <a:pt x="1701052" y="1719072"/>
                  </a:cubicBezTo>
                  <a:cubicBezTo>
                    <a:pt x="1685351" y="1699446"/>
                    <a:pt x="1685600" y="1706710"/>
                    <a:pt x="1664476" y="1689811"/>
                  </a:cubicBezTo>
                  <a:cubicBezTo>
                    <a:pt x="1659090" y="1685502"/>
                    <a:pt x="1654722" y="1680057"/>
                    <a:pt x="1649845" y="1675180"/>
                  </a:cubicBezTo>
                  <a:cubicBezTo>
                    <a:pt x="1644092" y="1657920"/>
                    <a:pt x="1644635" y="1648645"/>
                    <a:pt x="1627900" y="1638604"/>
                  </a:cubicBezTo>
                  <a:cubicBezTo>
                    <a:pt x="1621288" y="1634637"/>
                    <a:pt x="1613269" y="1633727"/>
                    <a:pt x="1605954" y="1631289"/>
                  </a:cubicBezTo>
                  <a:lnTo>
                    <a:pt x="1569378" y="1594713"/>
                  </a:lnTo>
                  <a:cubicBezTo>
                    <a:pt x="1562063" y="1587398"/>
                    <a:pt x="1557246" y="1576040"/>
                    <a:pt x="1547432" y="1572768"/>
                  </a:cubicBezTo>
                  <a:lnTo>
                    <a:pt x="1525487" y="1565452"/>
                  </a:lnTo>
                  <a:cubicBezTo>
                    <a:pt x="1488412" y="1528379"/>
                    <a:pt x="1536395" y="1571998"/>
                    <a:pt x="1488911" y="1543507"/>
                  </a:cubicBezTo>
                  <a:cubicBezTo>
                    <a:pt x="1482997" y="1539958"/>
                    <a:pt x="1479666" y="1533185"/>
                    <a:pt x="1474280" y="1528876"/>
                  </a:cubicBezTo>
                  <a:cubicBezTo>
                    <a:pt x="1467415" y="1523384"/>
                    <a:pt x="1459200" y="1519738"/>
                    <a:pt x="1452335" y="1514246"/>
                  </a:cubicBezTo>
                  <a:cubicBezTo>
                    <a:pt x="1446949" y="1509938"/>
                    <a:pt x="1443873" y="1502700"/>
                    <a:pt x="1437704" y="1499616"/>
                  </a:cubicBezTo>
                  <a:cubicBezTo>
                    <a:pt x="1423910" y="1492719"/>
                    <a:pt x="1408443" y="1489862"/>
                    <a:pt x="1393813" y="1484985"/>
                  </a:cubicBezTo>
                  <a:cubicBezTo>
                    <a:pt x="1362334" y="1474492"/>
                    <a:pt x="1379343" y="1479539"/>
                    <a:pt x="1342607" y="1470355"/>
                  </a:cubicBezTo>
                  <a:cubicBezTo>
                    <a:pt x="1306031" y="1472793"/>
                    <a:pt x="1268329" y="1468341"/>
                    <a:pt x="1232879" y="1477670"/>
                  </a:cubicBezTo>
                  <a:cubicBezTo>
                    <a:pt x="1219539" y="1481180"/>
                    <a:pt x="1215095" y="1499280"/>
                    <a:pt x="1203618" y="1506931"/>
                  </a:cubicBezTo>
                  <a:cubicBezTo>
                    <a:pt x="1182036" y="1521318"/>
                    <a:pt x="1177331" y="1522382"/>
                    <a:pt x="1159727" y="1543507"/>
                  </a:cubicBezTo>
                  <a:cubicBezTo>
                    <a:pt x="1154099" y="1550261"/>
                    <a:pt x="1151313" y="1559235"/>
                    <a:pt x="1145096" y="1565452"/>
                  </a:cubicBezTo>
                  <a:cubicBezTo>
                    <a:pt x="1138879" y="1571669"/>
                    <a:pt x="1129826" y="1574361"/>
                    <a:pt x="1123151" y="1580083"/>
                  </a:cubicBezTo>
                  <a:cubicBezTo>
                    <a:pt x="1078972" y="1617951"/>
                    <a:pt x="1112267" y="1603219"/>
                    <a:pt x="1071944" y="1616659"/>
                  </a:cubicBezTo>
                  <a:cubicBezTo>
                    <a:pt x="1064629" y="1621536"/>
                    <a:pt x="1058775" y="1630773"/>
                    <a:pt x="1049999" y="1631289"/>
                  </a:cubicBezTo>
                  <a:cubicBezTo>
                    <a:pt x="976466" y="1635614"/>
                    <a:pt x="971815" y="1632050"/>
                    <a:pt x="925640" y="1616659"/>
                  </a:cubicBezTo>
                  <a:cubicBezTo>
                    <a:pt x="920763" y="1611782"/>
                    <a:pt x="914558" y="1607942"/>
                    <a:pt x="911010" y="1602028"/>
                  </a:cubicBezTo>
                  <a:cubicBezTo>
                    <a:pt x="907043" y="1595416"/>
                    <a:pt x="907143" y="1586980"/>
                    <a:pt x="903695" y="1580083"/>
                  </a:cubicBezTo>
                  <a:cubicBezTo>
                    <a:pt x="899763" y="1572219"/>
                    <a:pt x="893941" y="1565452"/>
                    <a:pt x="889064" y="1558137"/>
                  </a:cubicBezTo>
                  <a:cubicBezTo>
                    <a:pt x="886626" y="1550822"/>
                    <a:pt x="883128" y="1543778"/>
                    <a:pt x="881749" y="1536192"/>
                  </a:cubicBezTo>
                  <a:cubicBezTo>
                    <a:pt x="873947" y="1493277"/>
                    <a:pt x="870045" y="1462063"/>
                    <a:pt x="881749" y="1419148"/>
                  </a:cubicBezTo>
                  <a:cubicBezTo>
                    <a:pt x="885209" y="1406463"/>
                    <a:pt x="901928" y="1391654"/>
                    <a:pt x="911010" y="1382572"/>
                  </a:cubicBezTo>
                  <a:cubicBezTo>
                    <a:pt x="913448" y="1375257"/>
                    <a:pt x="918325" y="1368338"/>
                    <a:pt x="918325" y="1360627"/>
                  </a:cubicBezTo>
                  <a:cubicBezTo>
                    <a:pt x="918325" y="1331153"/>
                    <a:pt x="908010" y="1328366"/>
                    <a:pt x="889064" y="1309420"/>
                  </a:cubicBezTo>
                  <a:cubicBezTo>
                    <a:pt x="847611" y="1311859"/>
                    <a:pt x="806024" y="1312604"/>
                    <a:pt x="764706" y="1316736"/>
                  </a:cubicBezTo>
                  <a:cubicBezTo>
                    <a:pt x="733186" y="1319888"/>
                    <a:pt x="732969" y="1341945"/>
                    <a:pt x="698869" y="1353312"/>
                  </a:cubicBezTo>
                  <a:cubicBezTo>
                    <a:pt x="691554" y="1355750"/>
                    <a:pt x="683821" y="1357179"/>
                    <a:pt x="676924" y="1360627"/>
                  </a:cubicBezTo>
                  <a:cubicBezTo>
                    <a:pt x="624143" y="1387017"/>
                    <a:pt x="689834" y="1364241"/>
                    <a:pt x="625717" y="1389888"/>
                  </a:cubicBezTo>
                  <a:cubicBezTo>
                    <a:pt x="575843" y="1409838"/>
                    <a:pt x="575727" y="1405196"/>
                    <a:pt x="515989" y="1411833"/>
                  </a:cubicBezTo>
                  <a:cubicBezTo>
                    <a:pt x="506235" y="1414271"/>
                    <a:pt x="496782" y="1419148"/>
                    <a:pt x="486728" y="1419148"/>
                  </a:cubicBezTo>
                  <a:cubicBezTo>
                    <a:pt x="348452" y="1419148"/>
                    <a:pt x="378276" y="1426889"/>
                    <a:pt x="311164" y="1404518"/>
                  </a:cubicBezTo>
                  <a:cubicBezTo>
                    <a:pt x="301410" y="1394764"/>
                    <a:pt x="289555" y="1386734"/>
                    <a:pt x="281903" y="1375257"/>
                  </a:cubicBezTo>
                  <a:cubicBezTo>
                    <a:pt x="263446" y="1347574"/>
                    <a:pt x="273488" y="1359529"/>
                    <a:pt x="252642" y="1338681"/>
                  </a:cubicBezTo>
                  <a:cubicBezTo>
                    <a:pt x="250204" y="1331366"/>
                    <a:pt x="248775" y="1323633"/>
                    <a:pt x="245327" y="1316736"/>
                  </a:cubicBezTo>
                  <a:cubicBezTo>
                    <a:pt x="240777" y="1307635"/>
                    <a:pt x="212614" y="1269944"/>
                    <a:pt x="208751" y="1265529"/>
                  </a:cubicBezTo>
                  <a:cubicBezTo>
                    <a:pt x="199668" y="1255148"/>
                    <a:pt x="179490" y="1236268"/>
                    <a:pt x="179490" y="1236268"/>
                  </a:cubicBezTo>
                  <a:cubicBezTo>
                    <a:pt x="177052" y="1228953"/>
                    <a:pt x="176142" y="1220935"/>
                    <a:pt x="172175" y="1214323"/>
                  </a:cubicBezTo>
                  <a:cubicBezTo>
                    <a:pt x="168626" y="1208409"/>
                    <a:pt x="160628" y="1205861"/>
                    <a:pt x="157544" y="1199692"/>
                  </a:cubicBezTo>
                  <a:cubicBezTo>
                    <a:pt x="150647" y="1185898"/>
                    <a:pt x="147791" y="1170431"/>
                    <a:pt x="142914" y="1155801"/>
                  </a:cubicBezTo>
                  <a:cubicBezTo>
                    <a:pt x="140476" y="1148486"/>
                    <a:pt x="139047" y="1140753"/>
                    <a:pt x="135599" y="1133856"/>
                  </a:cubicBezTo>
                  <a:cubicBezTo>
                    <a:pt x="117036" y="1096731"/>
                    <a:pt x="127017" y="1113669"/>
                    <a:pt x="106338" y="1082649"/>
                  </a:cubicBezTo>
                  <a:cubicBezTo>
                    <a:pt x="95998" y="1030947"/>
                    <a:pt x="102956" y="1057873"/>
                    <a:pt x="84392" y="1002182"/>
                  </a:cubicBezTo>
                  <a:lnTo>
                    <a:pt x="69762" y="958291"/>
                  </a:lnTo>
                  <a:lnTo>
                    <a:pt x="55132" y="943660"/>
                  </a:lnTo>
                  <a:cubicBezTo>
                    <a:pt x="52693" y="936345"/>
                    <a:pt x="51264" y="928612"/>
                    <a:pt x="47816" y="921715"/>
                  </a:cubicBezTo>
                  <a:cubicBezTo>
                    <a:pt x="43884" y="913851"/>
                    <a:pt x="36757" y="907803"/>
                    <a:pt x="33186" y="899769"/>
                  </a:cubicBezTo>
                  <a:cubicBezTo>
                    <a:pt x="26923" y="885676"/>
                    <a:pt x="23433" y="870508"/>
                    <a:pt x="18556" y="855878"/>
                  </a:cubicBezTo>
                  <a:lnTo>
                    <a:pt x="11240" y="833932"/>
                  </a:lnTo>
                  <a:lnTo>
                    <a:pt x="3925" y="811987"/>
                  </a:lnTo>
                  <a:cubicBezTo>
                    <a:pt x="7571" y="750007"/>
                    <a:pt x="-17447" y="705485"/>
                    <a:pt x="25871" y="672998"/>
                  </a:cubicBezTo>
                  <a:cubicBezTo>
                    <a:pt x="30233" y="669727"/>
                    <a:pt x="25871" y="653491"/>
                    <a:pt x="33186" y="643737"/>
                  </a:cubicBezTo>
                  <a:close/>
                </a:path>
              </a:pathLst>
            </a:custGeom>
            <a:ln w="22225">
              <a:solidFill>
                <a:srgbClr val="FFA726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endParaRPr lang="en-US" dirty="0" smtClean="0"/>
            </a:p>
          </p:txBody>
        </p:sp>
        <p:sp>
          <p:nvSpPr>
            <p:cNvPr id="172" name="Oval 171"/>
            <p:cNvSpPr/>
            <p:nvPr/>
          </p:nvSpPr>
          <p:spPr>
            <a:xfrm>
              <a:off x="3511149" y="3532597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3" name="Oval 172"/>
            <p:cNvSpPr/>
            <p:nvPr/>
          </p:nvSpPr>
          <p:spPr>
            <a:xfrm>
              <a:off x="2937990" y="3646981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4" name="Oval 173"/>
            <p:cNvSpPr/>
            <p:nvPr/>
          </p:nvSpPr>
          <p:spPr>
            <a:xfrm>
              <a:off x="1622157" y="3217263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5" name="Oval 174"/>
            <p:cNvSpPr/>
            <p:nvPr/>
          </p:nvSpPr>
          <p:spPr>
            <a:xfrm>
              <a:off x="1756852" y="3242375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6" name="Oval 175"/>
            <p:cNvSpPr/>
            <p:nvPr/>
          </p:nvSpPr>
          <p:spPr>
            <a:xfrm>
              <a:off x="1535110" y="3366200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7" name="Oval 176"/>
            <p:cNvSpPr/>
            <p:nvPr/>
          </p:nvSpPr>
          <p:spPr>
            <a:xfrm>
              <a:off x="4122388" y="4246015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8" name="Oval 177"/>
            <p:cNvSpPr/>
            <p:nvPr/>
          </p:nvSpPr>
          <p:spPr>
            <a:xfrm>
              <a:off x="4247894" y="4217744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9" name="Oval 178"/>
            <p:cNvSpPr/>
            <p:nvPr/>
          </p:nvSpPr>
          <p:spPr>
            <a:xfrm>
              <a:off x="4151933" y="4130191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0" name="Oval 179"/>
            <p:cNvSpPr/>
            <p:nvPr/>
          </p:nvSpPr>
          <p:spPr>
            <a:xfrm>
              <a:off x="4082911" y="3839565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1" name="Oval 180"/>
            <p:cNvSpPr/>
            <p:nvPr/>
          </p:nvSpPr>
          <p:spPr>
            <a:xfrm>
              <a:off x="4061849" y="4169806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82" name="TextBox 281"/>
          <p:cNvSpPr txBox="1"/>
          <p:nvPr/>
        </p:nvSpPr>
        <p:spPr>
          <a:xfrm>
            <a:off x="3131470" y="5153928"/>
            <a:ext cx="1101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Applicability domain</a:t>
            </a:r>
            <a:endParaRPr lang="en-US" sz="1200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61708" y="4778796"/>
            <a:ext cx="301037" cy="36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88" name="Group 287"/>
          <p:cNvGrpSpPr/>
          <p:nvPr/>
        </p:nvGrpSpPr>
        <p:grpSpPr>
          <a:xfrm>
            <a:off x="4713827" y="2981257"/>
            <a:ext cx="1446269" cy="2065050"/>
            <a:chOff x="2934419" y="2758831"/>
            <a:chExt cx="1446269" cy="2065050"/>
          </a:xfrm>
        </p:grpSpPr>
        <p:sp>
          <p:nvSpPr>
            <p:cNvPr id="182" name="Freeform 181"/>
            <p:cNvSpPr/>
            <p:nvPr/>
          </p:nvSpPr>
          <p:spPr>
            <a:xfrm>
              <a:off x="2934419" y="3016852"/>
              <a:ext cx="700315" cy="1807029"/>
            </a:xfrm>
            <a:custGeom>
              <a:avLst/>
              <a:gdLst>
                <a:gd name="connsiteX0" fmla="*/ 576943 w 700315"/>
                <a:gd name="connsiteY0" fmla="*/ 0 h 1807029"/>
                <a:gd name="connsiteX1" fmla="*/ 174171 w 700315"/>
                <a:gd name="connsiteY1" fmla="*/ 664029 h 1807029"/>
                <a:gd name="connsiteX2" fmla="*/ 402771 w 700315"/>
                <a:gd name="connsiteY2" fmla="*/ 892629 h 1807029"/>
                <a:gd name="connsiteX3" fmla="*/ 609600 w 700315"/>
                <a:gd name="connsiteY3" fmla="*/ 696686 h 1807029"/>
                <a:gd name="connsiteX4" fmla="*/ 664029 w 700315"/>
                <a:gd name="connsiteY4" fmla="*/ 1077686 h 1807029"/>
                <a:gd name="connsiteX5" fmla="*/ 391886 w 700315"/>
                <a:gd name="connsiteY5" fmla="*/ 1045029 h 1807029"/>
                <a:gd name="connsiteX6" fmla="*/ 391886 w 700315"/>
                <a:gd name="connsiteY6" fmla="*/ 1230086 h 1807029"/>
                <a:gd name="connsiteX7" fmla="*/ 228600 w 700315"/>
                <a:gd name="connsiteY7" fmla="*/ 1186543 h 1807029"/>
                <a:gd name="connsiteX8" fmla="*/ 54429 w 700315"/>
                <a:gd name="connsiteY8" fmla="*/ 1262743 h 1807029"/>
                <a:gd name="connsiteX9" fmla="*/ 0 w 700315"/>
                <a:gd name="connsiteY9" fmla="*/ 1807029 h 1807029"/>
                <a:gd name="connsiteX10" fmla="*/ 0 w 700315"/>
                <a:gd name="connsiteY10" fmla="*/ 1807029 h 180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00315" h="1807029">
                  <a:moveTo>
                    <a:pt x="576943" y="0"/>
                  </a:moveTo>
                  <a:cubicBezTo>
                    <a:pt x="390071" y="257629"/>
                    <a:pt x="203200" y="515258"/>
                    <a:pt x="174171" y="664029"/>
                  </a:cubicBezTo>
                  <a:cubicBezTo>
                    <a:pt x="145142" y="812800"/>
                    <a:pt x="330200" y="887186"/>
                    <a:pt x="402771" y="892629"/>
                  </a:cubicBezTo>
                  <a:cubicBezTo>
                    <a:pt x="475342" y="898072"/>
                    <a:pt x="566057" y="665843"/>
                    <a:pt x="609600" y="696686"/>
                  </a:cubicBezTo>
                  <a:cubicBezTo>
                    <a:pt x="653143" y="727529"/>
                    <a:pt x="700315" y="1019629"/>
                    <a:pt x="664029" y="1077686"/>
                  </a:cubicBezTo>
                  <a:cubicBezTo>
                    <a:pt x="627743" y="1135743"/>
                    <a:pt x="437243" y="1019629"/>
                    <a:pt x="391886" y="1045029"/>
                  </a:cubicBezTo>
                  <a:cubicBezTo>
                    <a:pt x="346529" y="1070429"/>
                    <a:pt x="419100" y="1206500"/>
                    <a:pt x="391886" y="1230086"/>
                  </a:cubicBezTo>
                  <a:cubicBezTo>
                    <a:pt x="364672" y="1253672"/>
                    <a:pt x="284843" y="1181100"/>
                    <a:pt x="228600" y="1186543"/>
                  </a:cubicBezTo>
                  <a:cubicBezTo>
                    <a:pt x="172357" y="1191986"/>
                    <a:pt x="92529" y="1159329"/>
                    <a:pt x="54429" y="1262743"/>
                  </a:cubicBezTo>
                  <a:cubicBezTo>
                    <a:pt x="16329" y="1366157"/>
                    <a:pt x="0" y="1807029"/>
                    <a:pt x="0" y="1807029"/>
                  </a:cubicBezTo>
                  <a:lnTo>
                    <a:pt x="0" y="1807029"/>
                  </a:lnTo>
                </a:path>
              </a:pathLst>
            </a:custGeom>
            <a:ln w="41275">
              <a:solidFill>
                <a:schemeClr val="tx1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TextBox 284"/>
            <p:cNvSpPr txBox="1"/>
            <p:nvPr/>
          </p:nvSpPr>
          <p:spPr>
            <a:xfrm>
              <a:off x="3790462" y="2758831"/>
              <a:ext cx="59022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Model</a:t>
              </a:r>
              <a:endParaRPr lang="en-US" sz="1200" dirty="0"/>
            </a:p>
          </p:txBody>
        </p:sp>
        <p:cxnSp>
          <p:nvCxnSpPr>
            <p:cNvPr id="287" name="Straight Arrow Connector 286"/>
            <p:cNvCxnSpPr>
              <a:stCxn id="285" idx="1"/>
            </p:cNvCxnSpPr>
            <p:nvPr/>
          </p:nvCxnSpPr>
          <p:spPr>
            <a:xfrm flipH="1">
              <a:off x="3524738" y="2897331"/>
              <a:ext cx="265724" cy="103777"/>
            </a:xfrm>
            <a:prstGeom prst="straightConnector1">
              <a:avLst/>
            </a:prstGeom>
            <a:ln w="15875"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9" name="Oval 288"/>
          <p:cNvSpPr/>
          <p:nvPr/>
        </p:nvSpPr>
        <p:spPr>
          <a:xfrm>
            <a:off x="3202940" y="3828574"/>
            <a:ext cx="5378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02" name="Group 301"/>
          <p:cNvGrpSpPr/>
          <p:nvPr/>
        </p:nvGrpSpPr>
        <p:grpSpPr>
          <a:xfrm>
            <a:off x="2043937" y="3150542"/>
            <a:ext cx="1305354" cy="1377053"/>
            <a:chOff x="2043937" y="3150542"/>
            <a:chExt cx="1305354" cy="1377053"/>
          </a:xfrm>
        </p:grpSpPr>
        <p:sp>
          <p:nvSpPr>
            <p:cNvPr id="251" name="Oval 250"/>
            <p:cNvSpPr/>
            <p:nvPr/>
          </p:nvSpPr>
          <p:spPr>
            <a:xfrm rot="10431188">
              <a:off x="2934929" y="3837014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4" name="Oval 253"/>
            <p:cNvSpPr/>
            <p:nvPr/>
          </p:nvSpPr>
          <p:spPr>
            <a:xfrm rot="10431188">
              <a:off x="2616756" y="3912141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0" name="Oval 259"/>
            <p:cNvSpPr/>
            <p:nvPr/>
          </p:nvSpPr>
          <p:spPr>
            <a:xfrm rot="10431188">
              <a:off x="2907683" y="3537978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1" name="Oval 260"/>
            <p:cNvSpPr/>
            <p:nvPr/>
          </p:nvSpPr>
          <p:spPr>
            <a:xfrm rot="10431188">
              <a:off x="2667743" y="3694030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3" name="Oval 262"/>
            <p:cNvSpPr/>
            <p:nvPr/>
          </p:nvSpPr>
          <p:spPr>
            <a:xfrm rot="10431188">
              <a:off x="2369300" y="3747365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5" name="Oval 264"/>
            <p:cNvSpPr/>
            <p:nvPr/>
          </p:nvSpPr>
          <p:spPr>
            <a:xfrm rot="10431188">
              <a:off x="2993919" y="4062481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6" name="Freeform 265"/>
            <p:cNvSpPr/>
            <p:nvPr/>
          </p:nvSpPr>
          <p:spPr>
            <a:xfrm rot="10431188">
              <a:off x="2043937" y="3270476"/>
              <a:ext cx="1292578" cy="1082321"/>
            </a:xfrm>
            <a:custGeom>
              <a:avLst/>
              <a:gdLst>
                <a:gd name="connsiteX0" fmla="*/ 0 w 1292578"/>
                <a:gd name="connsiteY0" fmla="*/ 797277 h 1082321"/>
                <a:gd name="connsiteX1" fmla="*/ 1176867 w 1292578"/>
                <a:gd name="connsiteY1" fmla="*/ 975077 h 1082321"/>
                <a:gd name="connsiteX2" fmla="*/ 694267 w 1292578"/>
                <a:gd name="connsiteY2" fmla="*/ 153811 h 1082321"/>
                <a:gd name="connsiteX3" fmla="*/ 635000 w 1292578"/>
                <a:gd name="connsiteY3" fmla="*/ 52211 h 10823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92578" h="1082321">
                  <a:moveTo>
                    <a:pt x="0" y="797277"/>
                  </a:moveTo>
                  <a:cubicBezTo>
                    <a:pt x="530578" y="939799"/>
                    <a:pt x="1061156" y="1082321"/>
                    <a:pt x="1176867" y="975077"/>
                  </a:cubicBezTo>
                  <a:cubicBezTo>
                    <a:pt x="1292578" y="867833"/>
                    <a:pt x="784578" y="307622"/>
                    <a:pt x="694267" y="153811"/>
                  </a:cubicBezTo>
                  <a:cubicBezTo>
                    <a:pt x="603956" y="0"/>
                    <a:pt x="619478" y="26105"/>
                    <a:pt x="635000" y="52211"/>
                  </a:cubicBezTo>
                </a:path>
              </a:pathLst>
            </a:cu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/>
            <p:nvPr/>
          </p:nvSpPr>
          <p:spPr>
            <a:xfrm rot="10431188">
              <a:off x="2449003" y="3601094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3" name="Oval 272"/>
            <p:cNvSpPr/>
            <p:nvPr/>
          </p:nvSpPr>
          <p:spPr>
            <a:xfrm rot="10431188">
              <a:off x="2281161" y="3465888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5" name="Oval 274"/>
            <p:cNvSpPr/>
            <p:nvPr/>
          </p:nvSpPr>
          <p:spPr>
            <a:xfrm rot="10431188">
              <a:off x="2504127" y="3444558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7" name="Oval 276"/>
            <p:cNvSpPr/>
            <p:nvPr/>
          </p:nvSpPr>
          <p:spPr>
            <a:xfrm rot="10431188">
              <a:off x="2672411" y="3484303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1" name="Oval 290"/>
            <p:cNvSpPr/>
            <p:nvPr/>
          </p:nvSpPr>
          <p:spPr>
            <a:xfrm rot="10431188">
              <a:off x="2783355" y="4143688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2" name="Oval 291"/>
            <p:cNvSpPr/>
            <p:nvPr/>
          </p:nvSpPr>
          <p:spPr>
            <a:xfrm rot="10431188">
              <a:off x="3207864" y="3590706"/>
              <a:ext cx="53788" cy="45719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4" name="Oval 293"/>
            <p:cNvSpPr/>
            <p:nvPr/>
          </p:nvSpPr>
          <p:spPr>
            <a:xfrm>
              <a:off x="3102098" y="3244852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5" name="Oval 294"/>
            <p:cNvSpPr/>
            <p:nvPr/>
          </p:nvSpPr>
          <p:spPr>
            <a:xfrm>
              <a:off x="3034970" y="4343734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6" name="Oval 295"/>
            <p:cNvSpPr/>
            <p:nvPr/>
          </p:nvSpPr>
          <p:spPr>
            <a:xfrm>
              <a:off x="2871790" y="4456590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7" name="Oval 296"/>
            <p:cNvSpPr/>
            <p:nvPr/>
          </p:nvSpPr>
          <p:spPr>
            <a:xfrm>
              <a:off x="2827369" y="3150542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8" name="Oval 297"/>
            <p:cNvSpPr/>
            <p:nvPr/>
          </p:nvSpPr>
          <p:spPr>
            <a:xfrm>
              <a:off x="2979769" y="3302942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9" name="Oval 298"/>
            <p:cNvSpPr/>
            <p:nvPr/>
          </p:nvSpPr>
          <p:spPr>
            <a:xfrm>
              <a:off x="3295503" y="3171727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0" name="Oval 299"/>
            <p:cNvSpPr/>
            <p:nvPr/>
          </p:nvSpPr>
          <p:spPr>
            <a:xfrm>
              <a:off x="3073395" y="4481876"/>
              <a:ext cx="53788" cy="45719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706" y="1286836"/>
            <a:ext cx="8875776" cy="944628"/>
          </a:xfrm>
        </p:spPr>
        <p:txBody>
          <a:bodyPr>
            <a:noAutofit/>
          </a:bodyPr>
          <a:lstStyle/>
          <a:p>
            <a:r>
              <a:rPr lang="en-US" sz="3600" dirty="0" smtClean="0"/>
              <a:t>Example Pfizer Study:</a:t>
            </a:r>
            <a:br>
              <a:rPr lang="en-US" sz="3600" dirty="0" smtClean="0"/>
            </a:br>
            <a:r>
              <a:rPr lang="en-US" sz="3600" dirty="0" smtClean="0"/>
              <a:t>What Features Are Predictive of </a:t>
            </a:r>
            <a:r>
              <a:rPr lang="en-US" sz="3600" i="1" dirty="0" smtClean="0"/>
              <a:t>in vivo </a:t>
            </a:r>
            <a:r>
              <a:rPr lang="en-US" sz="3600" dirty="0" smtClean="0"/>
              <a:t>Toxicity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199" y="2472773"/>
            <a:ext cx="8448261" cy="1994154"/>
          </a:xfrm>
        </p:spPr>
        <p:txBody>
          <a:bodyPr/>
          <a:lstStyle/>
          <a:p>
            <a:r>
              <a:rPr lang="en-US" dirty="0" smtClean="0"/>
              <a:t>207 </a:t>
            </a:r>
            <a:r>
              <a:rPr lang="en-US" dirty="0"/>
              <a:t>p</a:t>
            </a:r>
            <a:r>
              <a:rPr lang="en-US" dirty="0" smtClean="0"/>
              <a:t>reclinical candidates investigated</a:t>
            </a:r>
          </a:p>
          <a:p>
            <a:endParaRPr lang="en-US" sz="200" dirty="0" smtClean="0"/>
          </a:p>
          <a:p>
            <a:pPr lvl="1"/>
            <a:r>
              <a:rPr lang="en-US" sz="1800" dirty="0" smtClean="0"/>
              <a:t>Compounds were annotated against the observation of any </a:t>
            </a:r>
            <a:r>
              <a:rPr lang="en-US" sz="1800" i="1" dirty="0" smtClean="0"/>
              <a:t>in vivo </a:t>
            </a:r>
            <a:r>
              <a:rPr lang="en-US" sz="1800" dirty="0" smtClean="0"/>
              <a:t>toxicity findings at 10µM (total plasma exposure)</a:t>
            </a:r>
          </a:p>
          <a:p>
            <a:pPr lvl="1"/>
            <a:endParaRPr lang="en-US" sz="200" dirty="0" smtClean="0"/>
          </a:p>
          <a:p>
            <a:pPr lvl="1"/>
            <a:r>
              <a:rPr lang="en-US" sz="1800" dirty="0" smtClean="0"/>
              <a:t>Odds of toxicity established for various physicochemical properties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46868" y="5890872"/>
            <a:ext cx="25411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TPSA and ClogP are calculated measures of lipophilicity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40283" y="6572929"/>
            <a:ext cx="41084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Hughes </a:t>
            </a:r>
            <a:r>
              <a:rPr lang="en-US" sz="11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Bioorg&amp;Med Chem Lett, 2008,18, 4872–4875</a:t>
            </a:r>
            <a:endParaRPr lang="en-US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18" y="4263819"/>
            <a:ext cx="3365239" cy="163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3497666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4828032"/>
            <a:ext cx="8229600" cy="164566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Training set is dominated by lipophilic basic drugs</a:t>
            </a:r>
          </a:p>
          <a:p>
            <a:r>
              <a:rPr lang="en-US" sz="2200" dirty="0" err="1" smtClean="0"/>
              <a:t>Lipophilic</a:t>
            </a:r>
            <a:r>
              <a:rPr lang="en-US" sz="2200" dirty="0" smtClean="0"/>
              <a:t> basic drugs cause general toxicity, e.g. through </a:t>
            </a:r>
            <a:r>
              <a:rPr lang="en-US" sz="2200" dirty="0" err="1" smtClean="0"/>
              <a:t>lysosomal</a:t>
            </a:r>
            <a:r>
              <a:rPr lang="en-US" sz="2200" dirty="0" smtClean="0"/>
              <a:t> dysfunction, disruption membrane integrity and inhibition of ion channels and adrenergic GPCRs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3620" y="3131074"/>
            <a:ext cx="2423685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 from Hughes </a:t>
            </a:r>
            <a:r>
              <a:rPr lang="en-US" sz="1100" b="1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US" sz="11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Bioorg&amp;Med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b="1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Chem</a:t>
            </a:r>
            <a:r>
              <a:rPr lang="en-US" sz="1100" b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Lett, 2008,18, 4872–4875</a:t>
            </a:r>
            <a:endParaRPr lang="en-US" sz="11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130552"/>
            <a:ext cx="323850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68224" y="1143000"/>
            <a:ext cx="8692896" cy="944628"/>
          </a:xfrm>
        </p:spPr>
        <p:txBody>
          <a:bodyPr>
            <a:normAutofit/>
          </a:bodyPr>
          <a:lstStyle/>
          <a:p>
            <a:r>
              <a:rPr lang="en-US" sz="3800" dirty="0" smtClean="0"/>
              <a:t>Thresholds Are Not Universally Applicable</a:t>
            </a:r>
            <a:endParaRPr lang="en-US" sz="3800" dirty="0"/>
          </a:p>
        </p:txBody>
      </p:sp>
      <p:sp>
        <p:nvSpPr>
          <p:cNvPr id="6" name="TextBox 5"/>
          <p:cNvSpPr txBox="1"/>
          <p:nvPr/>
        </p:nvSpPr>
        <p:spPr>
          <a:xfrm>
            <a:off x="452487" y="2547992"/>
            <a:ext cx="2279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err="1" smtClean="0"/>
              <a:t>pKa</a:t>
            </a:r>
            <a:r>
              <a:rPr lang="en-US" u="sng" dirty="0" smtClean="0"/>
              <a:t> Class Distribution within dataset</a:t>
            </a:r>
            <a:endParaRPr lang="en-US" u="sng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658359" y="2771480"/>
            <a:ext cx="264063" cy="437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5759213" y="3685735"/>
            <a:ext cx="1077685" cy="2100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332" y="4032518"/>
            <a:ext cx="885825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922879" y="3390314"/>
            <a:ext cx="22211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Basic</a:t>
            </a:r>
          </a:p>
          <a:p>
            <a:r>
              <a:rPr lang="en-US" dirty="0" smtClean="0"/>
              <a:t>e.g. </a:t>
            </a:r>
            <a:r>
              <a:rPr lang="en-US" dirty="0" err="1" smtClean="0"/>
              <a:t>aminergenic</a:t>
            </a:r>
            <a:r>
              <a:rPr lang="en-US" dirty="0" smtClean="0"/>
              <a:t> </a:t>
            </a:r>
            <a:r>
              <a:rPr lang="en-US" dirty="0" err="1" smtClean="0"/>
              <a:t>cpds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5489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799" y="2130552"/>
            <a:ext cx="3238501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2578813" y="2856216"/>
            <a:ext cx="1232899" cy="71919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568539" y="3575407"/>
            <a:ext cx="1253448" cy="3801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1705510" y="3400747"/>
            <a:ext cx="88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Neutral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68224" y="1143000"/>
            <a:ext cx="8692896" cy="944628"/>
          </a:xfrm>
        </p:spPr>
        <p:txBody>
          <a:bodyPr>
            <a:normAutofit/>
          </a:bodyPr>
          <a:lstStyle/>
          <a:p>
            <a:r>
              <a:rPr lang="en-US" sz="3800" dirty="0" smtClean="0"/>
              <a:t>Thresholds Are Not Universally Applicable</a:t>
            </a:r>
            <a:endParaRPr lang="en-US" sz="3800" dirty="0"/>
          </a:p>
        </p:txBody>
      </p:sp>
      <p:sp>
        <p:nvSpPr>
          <p:cNvPr id="11" name="Content Placeholder 3"/>
          <p:cNvSpPr>
            <a:spLocks noGrp="1"/>
          </p:cNvSpPr>
          <p:nvPr>
            <p:ph idx="1"/>
          </p:nvPr>
        </p:nvSpPr>
        <p:spPr>
          <a:xfrm>
            <a:off x="457200" y="4828032"/>
            <a:ext cx="8229600" cy="1645666"/>
          </a:xfrm>
        </p:spPr>
        <p:txBody>
          <a:bodyPr>
            <a:normAutofit/>
          </a:bodyPr>
          <a:lstStyle/>
          <a:p>
            <a:r>
              <a:rPr lang="en-US" sz="2200" dirty="0" smtClean="0"/>
              <a:t>Training set is dominated by lipophilic basic drugs</a:t>
            </a:r>
          </a:p>
          <a:p>
            <a:r>
              <a:rPr lang="en-US" sz="2200" dirty="0" err="1" smtClean="0"/>
              <a:t>Lipophilic</a:t>
            </a:r>
            <a:r>
              <a:rPr lang="en-US" sz="2200" dirty="0" smtClean="0"/>
              <a:t> basic drugs cause general toxicity, e.g. through </a:t>
            </a:r>
            <a:r>
              <a:rPr lang="en-US" sz="2200" dirty="0" err="1" smtClean="0"/>
              <a:t>lysosomal</a:t>
            </a:r>
            <a:r>
              <a:rPr lang="en-US" sz="2200" dirty="0" smtClean="0"/>
              <a:t> dysfunction, disruption membrane integrity and inhibition of ion channels and adrenergic GPCRs</a:t>
            </a:r>
          </a:p>
        </p:txBody>
      </p:sp>
    </p:spTree>
    <p:extLst>
      <p:ext uri="{BB962C8B-B14F-4D97-AF65-F5344CB8AC3E}">
        <p14:creationId xmlns:p14="http://schemas.microsoft.com/office/powerpoint/2010/main" xmlns="" val="215489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4845</TotalTime>
  <Words>971</Words>
  <Application>Microsoft Office PowerPoint</Application>
  <PresentationFormat>On-screen Show (4:3)</PresentationFormat>
  <Paragraphs>197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Predicting in vivo Toxicity: Beyond Modeling?</vt:lpstr>
      <vt:lpstr>Confidence in Ability to Predict Toxicity</vt:lpstr>
      <vt:lpstr>Recently Discontinued Drugs</vt:lpstr>
      <vt:lpstr>Why No Preclinical Attrition?</vt:lpstr>
      <vt:lpstr>Exposing Toxicological Knowledge Gaps</vt:lpstr>
      <vt:lpstr>Exposing Toxicological Knowledge Gaps</vt:lpstr>
      <vt:lpstr>Example Pfizer Study: What Features Are Predictive of in vivo Toxicity</vt:lpstr>
      <vt:lpstr>Thresholds Are Not Universally Applicable</vt:lpstr>
      <vt:lpstr>Thresholds Are Not Universally Applicable</vt:lpstr>
      <vt:lpstr>AZ Study: What Features Are Predictive of Preclinical Survival</vt:lpstr>
      <vt:lpstr>Results from A Pan-Pharma Study</vt:lpstr>
      <vt:lpstr>Global Computational Analyses</vt:lpstr>
      <vt:lpstr>Understanding Liabilities in Acidic Compounds</vt:lpstr>
      <vt:lpstr>Toxicity is Multifactorial: Nefazodone</vt:lpstr>
      <vt:lpstr>Toxicity is Multifactorial: Aripiprazole</vt:lpstr>
      <vt:lpstr>Toxicological Data is Very Noisy</vt:lpstr>
      <vt:lpstr>Tox21 Data</vt:lpstr>
      <vt:lpstr>Analogues Can Drive Hypothesis Generation</vt:lpstr>
      <vt:lpstr>Analogues Can Drive Hypothesis Generation</vt:lpstr>
      <vt:lpstr>Different Chemotypes for the Same Target Have Different Profiles</vt:lpstr>
      <vt:lpstr>Reducing Drug Attrition</vt:lpstr>
      <vt:lpstr>Developing Early Screening Paradigms</vt:lpstr>
      <vt:lpstr>Recent Marketed Example</vt:lpstr>
      <vt:lpstr>Tolvaptan Has HepG2 Cytotoxic Liabilities</vt:lpstr>
      <vt:lpstr>Tolvaptan May Disrupt Bile Acid Transport</vt:lpstr>
      <vt:lpstr>Summary</vt:lpstr>
      <vt:lpstr>Acknowledgements</vt:lpstr>
    </vt:vector>
  </TitlesOfParts>
  <Company>AIM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2004 Test Drive User</dc:creator>
  <cp:lastModifiedBy>tmiller</cp:lastModifiedBy>
  <cp:revision>216</cp:revision>
  <cp:lastPrinted>2015-10-14T14:24:03Z</cp:lastPrinted>
  <dcterms:created xsi:type="dcterms:W3CDTF">2013-11-26T16:44:00Z</dcterms:created>
  <dcterms:modified xsi:type="dcterms:W3CDTF">2015-11-18T22:15:08Z</dcterms:modified>
</cp:coreProperties>
</file>